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6" r:id="rId1"/>
  </p:sldMasterIdLst>
  <p:notesMasterIdLst>
    <p:notesMasterId r:id="rId37"/>
  </p:notesMasterIdLst>
  <p:handoutMasterIdLst>
    <p:handoutMasterId r:id="rId38"/>
  </p:handoutMasterIdLst>
  <p:sldIdLst>
    <p:sldId id="454" r:id="rId2"/>
    <p:sldId id="412" r:id="rId3"/>
    <p:sldId id="455" r:id="rId4"/>
    <p:sldId id="405" r:id="rId5"/>
    <p:sldId id="424" r:id="rId6"/>
    <p:sldId id="420" r:id="rId7"/>
    <p:sldId id="410" r:id="rId8"/>
    <p:sldId id="440" r:id="rId9"/>
    <p:sldId id="453" r:id="rId10"/>
    <p:sldId id="449" r:id="rId11"/>
    <p:sldId id="451" r:id="rId12"/>
    <p:sldId id="442" r:id="rId13"/>
    <p:sldId id="452" r:id="rId14"/>
    <p:sldId id="439" r:id="rId15"/>
    <p:sldId id="456" r:id="rId16"/>
    <p:sldId id="443" r:id="rId17"/>
    <p:sldId id="426" r:id="rId18"/>
    <p:sldId id="433" r:id="rId19"/>
    <p:sldId id="400" r:id="rId20"/>
    <p:sldId id="375" r:id="rId21"/>
    <p:sldId id="434" r:id="rId22"/>
    <p:sldId id="326" r:id="rId23"/>
    <p:sldId id="430" r:id="rId24"/>
    <p:sldId id="450" r:id="rId25"/>
    <p:sldId id="403" r:id="rId26"/>
    <p:sldId id="432" r:id="rId27"/>
    <p:sldId id="457" r:id="rId28"/>
    <p:sldId id="459" r:id="rId29"/>
    <p:sldId id="458" r:id="rId30"/>
    <p:sldId id="431" r:id="rId31"/>
    <p:sldId id="399" r:id="rId32"/>
    <p:sldId id="385" r:id="rId33"/>
    <p:sldId id="444" r:id="rId34"/>
    <p:sldId id="408" r:id="rId35"/>
    <p:sldId id="445"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27">
          <p15:clr>
            <a:srgbClr val="A4A3A4"/>
          </p15:clr>
        </p15:guide>
        <p15:guide id="2" pos="2868">
          <p15:clr>
            <a:srgbClr val="A4A3A4"/>
          </p15:clr>
        </p15:guide>
        <p15:guide id="3" orient="horz" pos="2144">
          <p15:clr>
            <a:srgbClr val="A4A3A4"/>
          </p15:clr>
        </p15:guide>
        <p15:guide id="4" orient="horz" pos="2148">
          <p15:clr>
            <a:srgbClr val="A4A3A4"/>
          </p15:clr>
        </p15:guide>
        <p15:guide id="5" orient="horz" pos="3169">
          <p15:clr>
            <a:srgbClr val="A4A3A4"/>
          </p15:clr>
        </p15:guide>
        <p15:guide id="6" orient="horz" pos="28">
          <p15:clr>
            <a:srgbClr val="A4A3A4"/>
          </p15:clr>
        </p15:guide>
        <p15:guide id="7" orient="horz" pos="2906">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6C1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814" autoAdjust="0"/>
    <p:restoredTop sz="93463" autoAdjust="0"/>
  </p:normalViewPr>
  <p:slideViewPr>
    <p:cSldViewPr snapToObjects="1">
      <p:cViewPr varScale="1">
        <p:scale>
          <a:sx n="135" d="100"/>
          <a:sy n="135" d="100"/>
        </p:scale>
        <p:origin x="-432" y="-112"/>
      </p:cViewPr>
      <p:guideLst>
        <p:guide orient="horz" pos="2127"/>
        <p:guide orient="horz" pos="2144"/>
        <p:guide orient="horz" pos="2148"/>
        <p:guide orient="horz" pos="3169"/>
        <p:guide orient="horz" pos="28"/>
        <p:guide orient="horz" pos="2906"/>
        <p:guide pos="2868"/>
      </p:guideLst>
    </p:cSldViewPr>
  </p:slideViewPr>
  <p:outlineViewPr>
    <p:cViewPr>
      <p:scale>
        <a:sx n="33" d="100"/>
        <a:sy n="33" d="100"/>
      </p:scale>
      <p:origin x="0" y="2144"/>
    </p:cViewPr>
  </p:outlineViewPr>
  <p:notesTextViewPr>
    <p:cViewPr>
      <p:scale>
        <a:sx n="3" d="2"/>
        <a:sy n="3" d="2"/>
      </p:scale>
      <p:origin x="0" y="0"/>
    </p:cViewPr>
  </p:notesTextViewPr>
  <p:sorterViewPr>
    <p:cViewPr>
      <p:scale>
        <a:sx n="76" d="100"/>
        <a:sy n="76" d="100"/>
      </p:scale>
      <p:origin x="0" y="0"/>
    </p:cViewPr>
  </p:sorterViewPr>
  <p:notesViewPr>
    <p:cSldViewPr snapToGrid="0" snapToObjects="1">
      <p:cViewPr varScale="1">
        <p:scale>
          <a:sx n="94" d="100"/>
          <a:sy n="94" d="100"/>
        </p:scale>
        <p:origin x="-420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4F4012-5748-A047-8C3C-249FEA5353A3}" type="datetimeFigureOut">
              <a:rPr lang="en-US" smtClean="0"/>
              <a:t>4/6/19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1AECCB-6279-A341-875F-05B6998EA258}" type="slidenum">
              <a:rPr lang="en-US" smtClean="0"/>
              <a:t>‹#›</a:t>
            </a:fld>
            <a:endParaRPr lang="en-US"/>
          </a:p>
        </p:txBody>
      </p:sp>
    </p:spTree>
    <p:extLst>
      <p:ext uri="{BB962C8B-B14F-4D97-AF65-F5344CB8AC3E}">
        <p14:creationId xmlns:p14="http://schemas.microsoft.com/office/powerpoint/2010/main" val="33278706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664371-ABEF-6A48-9EB5-26233DF3DBD8}" type="datetimeFigureOut">
              <a:rPr lang="en-US" smtClean="0"/>
              <a:t>4/6/19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D99DCF-CD50-8943-9826-4087CE49BF0B}" type="slidenum">
              <a:rPr lang="en-US" smtClean="0"/>
              <a:t>‹#›</a:t>
            </a:fld>
            <a:endParaRPr lang="en-US"/>
          </a:p>
        </p:txBody>
      </p:sp>
    </p:spTree>
    <p:extLst>
      <p:ext uri="{BB962C8B-B14F-4D97-AF65-F5344CB8AC3E}">
        <p14:creationId xmlns:p14="http://schemas.microsoft.com/office/powerpoint/2010/main" val="23453257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3</a:t>
            </a:fld>
            <a:endParaRPr lang="en-US"/>
          </a:p>
        </p:txBody>
      </p:sp>
    </p:spTree>
    <p:extLst>
      <p:ext uri="{BB962C8B-B14F-4D97-AF65-F5344CB8AC3E}">
        <p14:creationId xmlns:p14="http://schemas.microsoft.com/office/powerpoint/2010/main" val="3465998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D99DCF-CD50-8943-9826-4087CE49BF0B}" type="slidenum">
              <a:rPr lang="en-US" smtClean="0"/>
              <a:t>13</a:t>
            </a:fld>
            <a:endParaRPr lang="en-US"/>
          </a:p>
        </p:txBody>
      </p:sp>
    </p:spTree>
    <p:extLst>
      <p:ext uri="{BB962C8B-B14F-4D97-AF65-F5344CB8AC3E}">
        <p14:creationId xmlns:p14="http://schemas.microsoft.com/office/powerpoint/2010/main" val="262083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baseline="0" dirty="0" smtClean="0"/>
              <a:t>One of the first things we can do when trying to decipher the meaning of any scripture, is to look up the definitions of the Greek words from which the English words were translated.  So let us look at the Greek definitions of four words contained within this passage and see what we come up with.  </a:t>
            </a:r>
            <a:r>
              <a:rPr lang="en-US" sz="1400" b="1" baseline="0" dirty="0" smtClean="0"/>
              <a:t>(click)</a:t>
            </a:r>
          </a:p>
          <a:p>
            <a:pPr marL="0" indent="0">
              <a:buNone/>
            </a:pPr>
            <a:endParaRPr lang="en-US" sz="1400" baseline="0" dirty="0" smtClean="0"/>
          </a:p>
          <a:p>
            <a:pPr marL="742950" lvl="1" indent="-285750">
              <a:buFont typeface="Arial"/>
              <a:buChar char="•"/>
            </a:pPr>
            <a:r>
              <a:rPr lang="en-US" sz="1400" baseline="0" dirty="0" smtClean="0"/>
              <a:t>Work Out</a:t>
            </a:r>
          </a:p>
          <a:p>
            <a:pPr marL="742950" lvl="1" indent="-285750">
              <a:buFont typeface="Arial"/>
              <a:buChar char="•"/>
            </a:pPr>
            <a:r>
              <a:rPr lang="en-US" sz="1400" baseline="0" dirty="0" smtClean="0"/>
              <a:t>Salvation</a:t>
            </a:r>
          </a:p>
          <a:p>
            <a:pPr marL="742950" lvl="1" indent="-285750">
              <a:buFont typeface="Arial"/>
              <a:buChar char="•"/>
            </a:pPr>
            <a:r>
              <a:rPr lang="en-US" sz="1400" baseline="0" dirty="0" smtClean="0"/>
              <a:t>Fear</a:t>
            </a:r>
          </a:p>
          <a:p>
            <a:pPr marL="742950" lvl="1" indent="-285750">
              <a:buFont typeface="Arial"/>
              <a:buChar char="•"/>
            </a:pPr>
            <a:r>
              <a:rPr lang="en-US" sz="1400" baseline="0" dirty="0" smtClean="0"/>
              <a:t>Trembling</a:t>
            </a:r>
          </a:p>
          <a:p>
            <a:pPr marL="285750" indent="-285750">
              <a:buFont typeface="Arial"/>
              <a:buChar char="•"/>
            </a:pPr>
            <a:endParaRPr lang="en-US" sz="1400" baseline="0" dirty="0" smtClean="0"/>
          </a:p>
          <a:p>
            <a:pPr marL="0" indent="0">
              <a:buFont typeface="Arial"/>
              <a:buNone/>
            </a:pPr>
            <a:endParaRPr lang="en-US" sz="1200" baseline="0" dirty="0" smtClean="0"/>
          </a:p>
        </p:txBody>
      </p:sp>
      <p:sp>
        <p:nvSpPr>
          <p:cNvPr id="4" name="Slide Number Placeholder 3"/>
          <p:cNvSpPr>
            <a:spLocks noGrp="1"/>
          </p:cNvSpPr>
          <p:nvPr>
            <p:ph type="sldNum" sz="quarter" idx="10"/>
          </p:nvPr>
        </p:nvSpPr>
        <p:spPr/>
        <p:txBody>
          <a:bodyPr/>
          <a:lstStyle/>
          <a:p>
            <a:fld id="{FFD99DCF-CD50-8943-9826-4087CE49BF0B}" type="slidenum">
              <a:rPr lang="en-US" smtClean="0"/>
              <a:t>22</a:t>
            </a:fld>
            <a:endParaRPr lang="en-US"/>
          </a:p>
        </p:txBody>
      </p:sp>
    </p:spTree>
    <p:extLst>
      <p:ext uri="{BB962C8B-B14F-4D97-AF65-F5344CB8AC3E}">
        <p14:creationId xmlns:p14="http://schemas.microsoft.com/office/powerpoint/2010/main" val="3465998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1E105F-2CF3-F04C-8B26-90EC09EEEB8A}" type="datetime1">
              <a:rPr lang="en-US" smtClean="0"/>
              <a:t>4/6/19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49B4E-BF06-6143-B939-93F5D7358031}" type="datetime1">
              <a:rPr lang="en-US" smtClean="0"/>
              <a:t>4/6/19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5ECF9-F34D-A640-923E-C5EF64CFCEF2}"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632A3-AED6-8347-BE55-E1D9C95E8DF8}" type="datetime1">
              <a:rPr lang="en-US" smtClean="0"/>
              <a:t>4/6/19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5ECF9-F34D-A640-923E-C5EF64CFCEF2}"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0AE63F-FD71-ED4B-A1D0-573B37C1F3EC}" type="datetime1">
              <a:rPr lang="en-US" smtClean="0"/>
              <a:t>4/6/19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5ECF9-F34D-A640-923E-C5EF64CFCEF2}"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2F24A1-0AE6-3547-8779-31A4CDAF53C6}" type="datetime1">
              <a:rPr lang="en-US" smtClean="0"/>
              <a:t>4/6/19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5ECF9-F34D-A640-923E-C5EF64CFCEF2}"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A9D0D6-C331-834A-A08B-4C2BD177D996}" type="datetime1">
              <a:rPr lang="en-US" smtClean="0"/>
              <a:t>4/6/19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5ECF9-F34D-A640-923E-C5EF64CFCEF2}"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5830C8-7B01-AA49-95D3-A4592E6BB77F}" type="datetime1">
              <a:rPr lang="en-US" smtClean="0"/>
              <a:t>4/6/19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05ECF9-F34D-A640-923E-C5EF64CFCEF2}"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15354C-0E0C-A048-BC7D-7B23EE29D969}" type="datetime1">
              <a:rPr lang="en-US" smtClean="0"/>
              <a:t>4/6/19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05ECF9-F34D-A640-923E-C5EF64CFCEF2}"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FDE82-39D7-B24E-9D19-3EE300B63E72}" type="datetime1">
              <a:rPr lang="en-US" smtClean="0"/>
              <a:t>4/6/19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05ECF9-F34D-A640-923E-C5EF64CFCEF2}"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45C4D-2F53-EA42-AACB-D1FEC742A9A0}" type="datetime1">
              <a:rPr lang="en-US" smtClean="0"/>
              <a:t>4/6/19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5ECF9-F34D-A640-923E-C5EF64CFCEF2}"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3ADAA4-7151-AA4C-B379-C932A394F8D5}" type="datetime1">
              <a:rPr lang="en-US" smtClean="0"/>
              <a:t>4/6/19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5ECF9-F34D-A640-923E-C5EF64CFCEF2}"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9A7AF-710F-AB4A-9D28-36BA01B9FF19}" type="datetime1">
              <a:rPr lang="en-US" smtClean="0"/>
              <a:t>4/6/19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5ECF9-F34D-A640-923E-C5EF64CFCEF2}"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hyperlink" Target="http://biblia.com/bible/kjv1900/Acts%2010.37" TargetMode="External"/><Relationship Id="rId4" Type="http://schemas.openxmlformats.org/officeDocument/2006/relationships/hyperlink" Target="http://biblia.com/bible/kjv1900/Acts%2010.38" TargetMode="External"/><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140" y="1202736"/>
            <a:ext cx="8043719" cy="4851768"/>
          </a:xfrm>
          <a:prstGeom prst="roundRect">
            <a:avLst>
              <a:gd name="adj" fmla="val 8594"/>
            </a:avLst>
          </a:prstGeom>
          <a:solidFill>
            <a:schemeClr val="bg1"/>
          </a:solidFill>
          <a:ln w="22225">
            <a:solidFill>
              <a:schemeClr val="bg2">
                <a:lumMod val="60000"/>
                <a:lumOff val="40000"/>
              </a:schemeClr>
            </a:solidFill>
          </a:ln>
        </p:spPr>
      </p:pic>
      <p:sp>
        <p:nvSpPr>
          <p:cNvPr id="7" name="Rectangle 6"/>
          <p:cNvSpPr/>
          <p:nvPr/>
        </p:nvSpPr>
        <p:spPr>
          <a:xfrm>
            <a:off x="550140" y="464500"/>
            <a:ext cx="8043719" cy="584776"/>
          </a:xfrm>
          <a:prstGeom prst="rect">
            <a:avLst/>
          </a:prstGeom>
          <a:ln>
            <a:solidFill>
              <a:schemeClr val="bg2">
                <a:lumMod val="60000"/>
                <a:lumOff val="40000"/>
              </a:schemeClr>
            </a:solidFill>
          </a:ln>
        </p:spPr>
        <p:txBody>
          <a:bodyPr wrap="square">
            <a:spAutoFit/>
          </a:bodyPr>
          <a:lstStyle/>
          <a:p>
            <a:pPr algn="ctr"/>
            <a:r>
              <a:rPr lang="en-US" sz="3200" b="1" dirty="0" smtClean="0">
                <a:solidFill>
                  <a:srgbClr val="FAC090"/>
                </a:solidFill>
              </a:rPr>
              <a:t>WHAT IS THE MEANING OF THIS CHART?</a:t>
            </a:r>
            <a:endParaRPr lang="en-US" sz="3200" b="1" dirty="0">
              <a:solidFill>
                <a:srgbClr val="FAC090"/>
              </a:solidFill>
            </a:endParaRPr>
          </a:p>
        </p:txBody>
      </p:sp>
      <p:sp>
        <p:nvSpPr>
          <p:cNvPr id="2" name="Slide Number Placeholder 1"/>
          <p:cNvSpPr>
            <a:spLocks noGrp="1"/>
          </p:cNvSpPr>
          <p:nvPr>
            <p:ph type="sldNum" sz="quarter" idx="12"/>
          </p:nvPr>
        </p:nvSpPr>
        <p:spPr/>
        <p:txBody>
          <a:bodyPr/>
          <a:lstStyle/>
          <a:p>
            <a:fld id="{1005ECF9-F34D-A640-923E-C5EF64CFCEF2}" type="slidenum">
              <a:rPr lang="en-US" smtClean="0"/>
              <a:t>1</a:t>
            </a:fld>
            <a:endParaRPr lang="en-US"/>
          </a:p>
        </p:txBody>
      </p:sp>
      <p:sp>
        <p:nvSpPr>
          <p:cNvPr id="3" name="Rounded Rectangle 2"/>
          <p:cNvSpPr/>
          <p:nvPr/>
        </p:nvSpPr>
        <p:spPr>
          <a:xfrm>
            <a:off x="6553200" y="1295400"/>
            <a:ext cx="1600200" cy="7620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rgbClr val="FAC090"/>
                </a:solidFill>
              </a:rPr>
              <a:t>PART </a:t>
            </a:r>
            <a:r>
              <a:rPr lang="en-US" sz="3200" b="1" dirty="0" smtClean="0">
                <a:solidFill>
                  <a:srgbClr val="FAC090"/>
                </a:solidFill>
              </a:rPr>
              <a:t>II</a:t>
            </a:r>
            <a:endParaRPr lang="en-US" sz="3200" b="1" dirty="0">
              <a:solidFill>
                <a:srgbClr val="FAC090"/>
              </a:solidFill>
            </a:endParaRPr>
          </a:p>
        </p:txBody>
      </p:sp>
    </p:spTree>
    <p:extLst>
      <p:ext uri="{BB962C8B-B14F-4D97-AF65-F5344CB8AC3E}">
        <p14:creationId xmlns:p14="http://schemas.microsoft.com/office/powerpoint/2010/main" val="29348019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05ECF9-F34D-A640-923E-C5EF64CFCEF2}" type="slidenum">
              <a:rPr lang="en-US" smtClean="0"/>
              <a:t>10</a:t>
            </a:fld>
            <a:endParaRPr lang="en-US"/>
          </a:p>
        </p:txBody>
      </p:sp>
      <p:grpSp>
        <p:nvGrpSpPr>
          <p:cNvPr id="3" name="Group 2"/>
          <p:cNvGrpSpPr/>
          <p:nvPr/>
        </p:nvGrpSpPr>
        <p:grpSpPr>
          <a:xfrm>
            <a:off x="4953000" y="3429000"/>
            <a:ext cx="990600" cy="1371600"/>
            <a:chOff x="4953000" y="3429000"/>
            <a:chExt cx="990600" cy="1371600"/>
          </a:xfrm>
        </p:grpSpPr>
        <p:sp>
          <p:nvSpPr>
            <p:cNvPr id="4" name="Oval 3"/>
            <p:cNvSpPr/>
            <p:nvPr/>
          </p:nvSpPr>
          <p:spPr>
            <a:xfrm>
              <a:off x="4953000" y="3810000"/>
              <a:ext cx="990600" cy="990600"/>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953000" y="3429000"/>
              <a:ext cx="381000" cy="381000"/>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Isosceles Triangle 5"/>
          <p:cNvSpPr/>
          <p:nvPr/>
        </p:nvSpPr>
        <p:spPr>
          <a:xfrm>
            <a:off x="3733800" y="3496733"/>
            <a:ext cx="1143000" cy="1075267"/>
          </a:xfrm>
          <a:prstGeom prst="triangle">
            <a:avLst/>
          </a:prstGeom>
          <a:solidFill>
            <a:schemeClr val="accent3">
              <a:lumMod val="60000"/>
              <a:lumOff val="40000"/>
              <a:alpha val="2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51230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457200"/>
            <a:ext cx="2613168" cy="5742648"/>
          </a:xfrm>
          <a:prstGeom prst="rect">
            <a:avLst/>
          </a:prstGeom>
        </p:spPr>
      </p:pic>
      <p:sp>
        <p:nvSpPr>
          <p:cNvPr id="10" name="Line Callout 1 9"/>
          <p:cNvSpPr/>
          <p:nvPr/>
        </p:nvSpPr>
        <p:spPr>
          <a:xfrm>
            <a:off x="1143000" y="2057400"/>
            <a:ext cx="1676400" cy="685800"/>
          </a:xfrm>
          <a:prstGeom prst="borderCallout1">
            <a:avLst>
              <a:gd name="adj1" fmla="val -234"/>
              <a:gd name="adj2" fmla="val 99241"/>
              <a:gd name="adj3" fmla="val 82455"/>
              <a:gd name="adj4" fmla="val 129554"/>
            </a:avLst>
          </a:prstGeom>
          <a:ln w="63500">
            <a:prstDash val="solid"/>
          </a:ln>
          <a:effectLst>
            <a:outerShdw blurRad="40000" dist="23000" dir="5400000" sx="37000" sy="37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PLANE “M”</a:t>
            </a:r>
            <a:endParaRPr lang="en-US" sz="2000" dirty="0">
              <a:solidFill>
                <a:srgbClr val="FFFFFF"/>
              </a:solidFill>
            </a:endParaRPr>
          </a:p>
        </p:txBody>
      </p:sp>
      <p:sp>
        <p:nvSpPr>
          <p:cNvPr id="12" name="Line Callout 1 11"/>
          <p:cNvSpPr/>
          <p:nvPr/>
        </p:nvSpPr>
        <p:spPr>
          <a:xfrm>
            <a:off x="1143000" y="3276600"/>
            <a:ext cx="1676400" cy="643676"/>
          </a:xfrm>
          <a:prstGeom prst="borderCallout1">
            <a:avLst>
              <a:gd name="adj1" fmla="val 2727"/>
              <a:gd name="adj2" fmla="val 98505"/>
              <a:gd name="adj3" fmla="val 64275"/>
              <a:gd name="adj4" fmla="val 130658"/>
            </a:avLst>
          </a:prstGeom>
          <a:ln w="63500">
            <a:prstDash val="solid"/>
          </a:ln>
          <a:effectLst>
            <a:outerShdw blurRad="40000" dist="23000" dir="5400000" sx="37000" sy="37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PLANE “N”</a:t>
            </a:r>
            <a:endParaRPr lang="en-US" sz="2000" dirty="0">
              <a:solidFill>
                <a:srgbClr val="FFFFFF"/>
              </a:solidFill>
            </a:endParaRPr>
          </a:p>
        </p:txBody>
      </p:sp>
      <p:sp>
        <p:nvSpPr>
          <p:cNvPr id="2" name="Slide Number Placeholder 1"/>
          <p:cNvSpPr>
            <a:spLocks noGrp="1"/>
          </p:cNvSpPr>
          <p:nvPr>
            <p:ph type="sldNum" sz="quarter" idx="12"/>
          </p:nvPr>
        </p:nvSpPr>
        <p:spPr/>
        <p:txBody>
          <a:bodyPr/>
          <a:lstStyle/>
          <a:p>
            <a:fld id="{1005ECF9-F34D-A640-923E-C5EF64CFCEF2}" type="slidenum">
              <a:rPr lang="en-US" smtClean="0"/>
              <a:t>11</a:t>
            </a:fld>
            <a:endParaRPr lang="en-US" dirty="0"/>
          </a:p>
        </p:txBody>
      </p:sp>
      <p:grpSp>
        <p:nvGrpSpPr>
          <p:cNvPr id="4" name="Group 3"/>
          <p:cNvGrpSpPr/>
          <p:nvPr/>
        </p:nvGrpSpPr>
        <p:grpSpPr>
          <a:xfrm>
            <a:off x="3276600" y="2590800"/>
            <a:ext cx="5410200" cy="3352800"/>
            <a:chOff x="3276600" y="2590800"/>
            <a:chExt cx="5410200" cy="3352800"/>
          </a:xfrm>
        </p:grpSpPr>
        <p:sp>
          <p:nvSpPr>
            <p:cNvPr id="7" name="Rectangle 6"/>
            <p:cNvSpPr/>
            <p:nvPr/>
          </p:nvSpPr>
          <p:spPr>
            <a:xfrm>
              <a:off x="6400800" y="3505200"/>
              <a:ext cx="2286000" cy="2438400"/>
            </a:xfrm>
            <a:prstGeom prst="rect">
              <a:avLst/>
            </a:prstGeom>
            <a:effectLst>
              <a:outerShdw blurRad="40000" dist="23000" dir="5400000" rotWithShape="0">
                <a:srgbClr val="000000">
                  <a:alpha val="35000"/>
                </a:srgbClr>
              </a:outerShdw>
              <a:softEdge rad="889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Gather ye together first the tares, and bind them in bundles to burn them:</a:t>
              </a:r>
            </a:p>
          </p:txBody>
        </p:sp>
        <p:sp>
          <p:nvSpPr>
            <p:cNvPr id="8" name="Rectangle 7"/>
            <p:cNvSpPr/>
            <p:nvPr/>
          </p:nvSpPr>
          <p:spPr>
            <a:xfrm>
              <a:off x="3276600" y="2590800"/>
              <a:ext cx="2613168" cy="2667000"/>
            </a:xfrm>
            <a:prstGeom prst="rect">
              <a:avLst/>
            </a:prstGeom>
            <a:solidFill>
              <a:schemeClr val="accent1">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Line Callout 1 8"/>
          <p:cNvSpPr/>
          <p:nvPr/>
        </p:nvSpPr>
        <p:spPr>
          <a:xfrm>
            <a:off x="1143000" y="5147524"/>
            <a:ext cx="1676400" cy="643676"/>
          </a:xfrm>
          <a:prstGeom prst="borderCallout1">
            <a:avLst>
              <a:gd name="adj1" fmla="val 2727"/>
              <a:gd name="adj2" fmla="val 98505"/>
              <a:gd name="adj3" fmla="val 70852"/>
              <a:gd name="adj4" fmla="val 167695"/>
            </a:avLst>
          </a:prstGeom>
          <a:ln w="63500">
            <a:prstDash val="solid"/>
          </a:ln>
          <a:effectLst>
            <a:outerShdw blurRad="40000" dist="23000" dir="5400000" sx="37000" sy="37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 “S” Fire of “Trouble”</a:t>
            </a:r>
            <a:endParaRPr lang="en-US" sz="2000" dirty="0">
              <a:solidFill>
                <a:srgbClr val="FFFFFF"/>
              </a:solidFill>
            </a:endParaRPr>
          </a:p>
        </p:txBody>
      </p:sp>
      <p:grpSp>
        <p:nvGrpSpPr>
          <p:cNvPr id="6" name="Group 5"/>
          <p:cNvGrpSpPr/>
          <p:nvPr/>
        </p:nvGrpSpPr>
        <p:grpSpPr>
          <a:xfrm>
            <a:off x="3429000" y="533400"/>
            <a:ext cx="5257800" cy="2438400"/>
            <a:chOff x="3429000" y="533400"/>
            <a:chExt cx="5257800" cy="2438400"/>
          </a:xfrm>
        </p:grpSpPr>
        <p:sp>
          <p:nvSpPr>
            <p:cNvPr id="11" name="Rectangle 10"/>
            <p:cNvSpPr/>
            <p:nvPr/>
          </p:nvSpPr>
          <p:spPr>
            <a:xfrm>
              <a:off x="3429000" y="914400"/>
              <a:ext cx="2286000" cy="1676400"/>
            </a:xfrm>
            <a:prstGeom prst="rect">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400800" y="533400"/>
              <a:ext cx="2286000" cy="2438400"/>
            </a:xfrm>
            <a:prstGeom prst="rect">
              <a:avLst/>
            </a:prstGeom>
            <a:effectLst>
              <a:outerShdw blurRad="40000" dist="23000" dir="5400000" rotWithShape="0">
                <a:srgbClr val="000000">
                  <a:alpha val="35000"/>
                </a:srgbClr>
              </a:outerShdw>
              <a:softEdge rad="889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rgbClr val="FFFFFF"/>
                  </a:solidFill>
                </a:rPr>
                <a:t>but gather the wheat into my barn. </a:t>
              </a:r>
            </a:p>
          </p:txBody>
        </p:sp>
      </p:grpSp>
      <p:sp>
        <p:nvSpPr>
          <p:cNvPr id="21" name="Rectangle 20"/>
          <p:cNvSpPr/>
          <p:nvPr/>
        </p:nvSpPr>
        <p:spPr>
          <a:xfrm>
            <a:off x="6400800" y="533400"/>
            <a:ext cx="2286000" cy="2438400"/>
          </a:xfrm>
          <a:prstGeom prst="rect">
            <a:avLst/>
          </a:prstGeom>
          <a:effectLst>
            <a:outerShdw blurRad="40000" dist="23000" dir="5400000" rotWithShape="0">
              <a:srgbClr val="000000">
                <a:alpha val="35000"/>
              </a:srgbClr>
            </a:outerShdw>
            <a:softEdge rad="889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Matt 13:30  Let both grow together until the harvest: and in the harvest I will say to the reapers, </a:t>
            </a:r>
          </a:p>
        </p:txBody>
      </p:sp>
    </p:spTree>
    <p:extLst>
      <p:ext uri="{BB962C8B-B14F-4D97-AF65-F5344CB8AC3E}">
        <p14:creationId xmlns:p14="http://schemas.microsoft.com/office/powerpoint/2010/main" val="11450522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2593" y="457200"/>
            <a:ext cx="1681181" cy="5742648"/>
          </a:xfrm>
          <a:prstGeom prst="rect">
            <a:avLst/>
          </a:prstGeom>
        </p:spPr>
      </p:pic>
      <p:sp>
        <p:nvSpPr>
          <p:cNvPr id="10" name="Line Callout 1 9"/>
          <p:cNvSpPr/>
          <p:nvPr/>
        </p:nvSpPr>
        <p:spPr>
          <a:xfrm>
            <a:off x="6019800" y="553693"/>
            <a:ext cx="1676400" cy="1960907"/>
          </a:xfrm>
          <a:prstGeom prst="borderCallout1">
            <a:avLst>
              <a:gd name="adj1" fmla="val 97030"/>
              <a:gd name="adj2" fmla="val 520"/>
              <a:gd name="adj3" fmla="val 79448"/>
              <a:gd name="adj4" fmla="val -52583"/>
            </a:avLst>
          </a:prstGeom>
          <a:ln w="63500">
            <a:prstDash val="solid"/>
          </a:ln>
          <a:effectLst>
            <a:outerShdw blurRad="40000" dist="23000" dir="5400000" sx="37000" sy="37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“w” Christ and Church in Glory…This is the Glory of Power and Dominion</a:t>
            </a:r>
            <a:endParaRPr lang="en-US" sz="2000" dirty="0">
              <a:solidFill>
                <a:srgbClr val="FFFFFF"/>
              </a:solidFill>
            </a:endParaRPr>
          </a:p>
        </p:txBody>
      </p:sp>
      <p:sp>
        <p:nvSpPr>
          <p:cNvPr id="12" name="Line Callout 1 11"/>
          <p:cNvSpPr/>
          <p:nvPr/>
        </p:nvSpPr>
        <p:spPr>
          <a:xfrm>
            <a:off x="6019800" y="553693"/>
            <a:ext cx="1676400" cy="5646155"/>
          </a:xfrm>
          <a:prstGeom prst="borderCallout1">
            <a:avLst>
              <a:gd name="adj1" fmla="val 43471"/>
              <a:gd name="adj2" fmla="val -115"/>
              <a:gd name="adj3" fmla="val 37587"/>
              <a:gd name="adj4" fmla="val -96888"/>
            </a:avLst>
          </a:prstGeom>
          <a:ln w="63500">
            <a:prstDash val="solid"/>
          </a:ln>
          <a:effectLst>
            <a:outerShdw blurRad="40000" dist="23000" dir="5400000" sx="37000" sy="37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“r” Jesus returns and receives his bride</a:t>
            </a:r>
          </a:p>
          <a:p>
            <a:pPr algn="ctr"/>
            <a:endParaRPr lang="en-US" sz="2000" dirty="0">
              <a:solidFill>
                <a:srgbClr val="FFFFFF"/>
              </a:solidFill>
            </a:endParaRPr>
          </a:p>
          <a:p>
            <a:pPr algn="ctr"/>
            <a:r>
              <a:rPr lang="en-US" sz="2000" dirty="0" smtClean="0">
                <a:solidFill>
                  <a:srgbClr val="FFFFFF"/>
                </a:solidFill>
              </a:rPr>
              <a:t>The first work of our Lord in the harvest of the Gospel age is under the supervision of the chief reaper, our Lord Jesus, who must then be present.</a:t>
            </a:r>
            <a:endParaRPr lang="en-US" sz="2000" dirty="0">
              <a:solidFill>
                <a:srgbClr val="FFFFFF"/>
              </a:solidFill>
            </a:endParaRPr>
          </a:p>
        </p:txBody>
      </p:sp>
      <p:sp>
        <p:nvSpPr>
          <p:cNvPr id="2" name="Slide Number Placeholder 1"/>
          <p:cNvSpPr>
            <a:spLocks noGrp="1"/>
          </p:cNvSpPr>
          <p:nvPr>
            <p:ph type="sldNum" sz="quarter" idx="12"/>
          </p:nvPr>
        </p:nvSpPr>
        <p:spPr/>
        <p:txBody>
          <a:bodyPr/>
          <a:lstStyle/>
          <a:p>
            <a:fld id="{1005ECF9-F34D-A640-923E-C5EF64CFCEF2}" type="slidenum">
              <a:rPr lang="en-US" smtClean="0"/>
              <a:t>12</a:t>
            </a:fld>
            <a:endParaRPr lang="en-US"/>
          </a:p>
        </p:txBody>
      </p:sp>
      <p:sp>
        <p:nvSpPr>
          <p:cNvPr id="7" name="Line Callout 1 6"/>
          <p:cNvSpPr/>
          <p:nvPr/>
        </p:nvSpPr>
        <p:spPr>
          <a:xfrm>
            <a:off x="823901" y="2308225"/>
            <a:ext cx="1752600" cy="2698750"/>
          </a:xfrm>
          <a:prstGeom prst="borderCallout1">
            <a:avLst>
              <a:gd name="adj1" fmla="val 1103"/>
              <a:gd name="adj2" fmla="val 98604"/>
              <a:gd name="adj3" fmla="val 40135"/>
              <a:gd name="adj4" fmla="val 174080"/>
            </a:avLst>
          </a:prstGeom>
          <a:ln w="63500">
            <a:prstDash val="solid"/>
          </a:ln>
          <a:effectLst>
            <a:outerShdw blurRad="40000" dist="23000" dir="5400000" sx="37000" sy="37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Those who built on the gold, silver and precious stones of truth are represented by figure “s”.</a:t>
            </a:r>
            <a:endParaRPr lang="en-US" sz="2000" dirty="0">
              <a:solidFill>
                <a:srgbClr val="FFFFFF"/>
              </a:solidFill>
            </a:endParaRPr>
          </a:p>
        </p:txBody>
      </p:sp>
    </p:spTree>
    <p:extLst>
      <p:ext uri="{BB962C8B-B14F-4D97-AF65-F5344CB8AC3E}">
        <p14:creationId xmlns:p14="http://schemas.microsoft.com/office/powerpoint/2010/main" val="39351212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1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1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N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842305"/>
            <a:ext cx="8915400" cy="3491695"/>
          </a:xfrm>
          <a:prstGeom prst="rect">
            <a:avLst/>
          </a:prstGeom>
        </p:spPr>
      </p:pic>
      <p:grpSp>
        <p:nvGrpSpPr>
          <p:cNvPr id="18" name="Group 17"/>
          <p:cNvGrpSpPr/>
          <p:nvPr/>
        </p:nvGrpSpPr>
        <p:grpSpPr>
          <a:xfrm>
            <a:off x="304800" y="868234"/>
            <a:ext cx="7696200" cy="4084766"/>
            <a:chOff x="304800" y="868234"/>
            <a:chExt cx="7696200" cy="4084766"/>
          </a:xfrm>
        </p:grpSpPr>
        <p:grpSp>
          <p:nvGrpSpPr>
            <p:cNvPr id="12" name="Group 11"/>
            <p:cNvGrpSpPr/>
            <p:nvPr/>
          </p:nvGrpSpPr>
          <p:grpSpPr>
            <a:xfrm>
              <a:off x="1295400" y="868234"/>
              <a:ext cx="6705600" cy="4084766"/>
              <a:chOff x="1295400" y="868234"/>
              <a:chExt cx="6705600" cy="4084766"/>
            </a:xfrm>
          </p:grpSpPr>
          <p:sp>
            <p:nvSpPr>
              <p:cNvPr id="4" name="Line Callout 1 3"/>
              <p:cNvSpPr/>
              <p:nvPr/>
            </p:nvSpPr>
            <p:spPr>
              <a:xfrm>
                <a:off x="5257800" y="868234"/>
                <a:ext cx="1676400" cy="990600"/>
              </a:xfrm>
              <a:prstGeom prst="borderCallout1">
                <a:avLst>
                  <a:gd name="adj1" fmla="val 98642"/>
                  <a:gd name="adj2" fmla="val 4363"/>
                  <a:gd name="adj3" fmla="val 191920"/>
                  <a:gd name="adj4" fmla="val -66370"/>
                </a:avLst>
              </a:prstGeom>
              <a:ln w="38100">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PLANE “K”</a:t>
                </a:r>
                <a:endParaRPr lang="en-US" sz="2000" dirty="0">
                  <a:solidFill>
                    <a:schemeClr val="tx1"/>
                  </a:solidFill>
                </a:endParaRPr>
              </a:p>
            </p:txBody>
          </p:sp>
          <p:sp>
            <p:nvSpPr>
              <p:cNvPr id="10" name="Rectangle 9"/>
              <p:cNvSpPr/>
              <p:nvPr/>
            </p:nvSpPr>
            <p:spPr>
              <a:xfrm>
                <a:off x="1295400" y="3429000"/>
                <a:ext cx="6705600" cy="1524000"/>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  </a:t>
                </a:r>
                <a:r>
                  <a:rPr lang="en-US" sz="2000" b="1" dirty="0" smtClean="0">
                    <a:solidFill>
                      <a:srgbClr val="FFFFFF"/>
                    </a:solidFill>
                  </a:rPr>
                  <a:t>“K” </a:t>
                </a:r>
                <a:r>
                  <a:rPr lang="en-US" sz="2000" dirty="0" smtClean="0">
                    <a:solidFill>
                      <a:srgbClr val="FFFFFF"/>
                    </a:solidFill>
                  </a:rPr>
                  <a:t>The unifying &amp; full glorification of the entire Body of Christ with the Head.  This is the marriage of the Lamb </a:t>
                </a:r>
              </a:p>
              <a:p>
                <a:pPr algn="ctr"/>
                <a:r>
                  <a:rPr lang="en-US" sz="2000" dirty="0" smtClean="0">
                    <a:solidFill>
                      <a:srgbClr val="FFFFFF"/>
                    </a:solidFill>
                  </a:rPr>
                  <a:t>(Rev. 19:7)</a:t>
                </a:r>
              </a:p>
            </p:txBody>
          </p:sp>
        </p:grpSp>
        <p:sp>
          <p:nvSpPr>
            <p:cNvPr id="16" name="Rounded Rectangle 15"/>
            <p:cNvSpPr/>
            <p:nvPr/>
          </p:nvSpPr>
          <p:spPr>
            <a:xfrm>
              <a:off x="304800" y="2743200"/>
              <a:ext cx="6934200" cy="228600"/>
            </a:xfrm>
            <a:prstGeom prst="roundRect">
              <a:avLst/>
            </a:prstGeom>
            <a:solidFill>
              <a:schemeClr val="accent1">
                <a:alpha val="2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Rectangle 19"/>
          <p:cNvSpPr/>
          <p:nvPr/>
        </p:nvSpPr>
        <p:spPr>
          <a:xfrm>
            <a:off x="1295400" y="230606"/>
            <a:ext cx="6705600" cy="1524000"/>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  </a:t>
            </a:r>
            <a:r>
              <a:rPr lang="en-US" sz="2000" b="1" dirty="0" smtClean="0">
                <a:solidFill>
                  <a:srgbClr val="FFFFFF"/>
                </a:solidFill>
              </a:rPr>
              <a:t>“Plane K” </a:t>
            </a:r>
            <a:r>
              <a:rPr lang="en-US" sz="2000" dirty="0" smtClean="0">
                <a:solidFill>
                  <a:srgbClr val="FFFFFF"/>
                </a:solidFill>
              </a:rPr>
              <a:t>(Rev. 19:7) Let us be glad and rejoice, and give honor to him: for the marriage of the Lamb is come, and his wife hath made herself ready.</a:t>
            </a:r>
          </a:p>
        </p:txBody>
      </p:sp>
      <p:sp>
        <p:nvSpPr>
          <p:cNvPr id="6" name="Slide Number Placeholder 5"/>
          <p:cNvSpPr>
            <a:spLocks noGrp="1"/>
          </p:cNvSpPr>
          <p:nvPr>
            <p:ph type="sldNum" sz="quarter" idx="12"/>
          </p:nvPr>
        </p:nvSpPr>
        <p:spPr/>
        <p:txBody>
          <a:bodyPr/>
          <a:lstStyle/>
          <a:p>
            <a:fld id="{1005ECF9-F34D-A640-923E-C5EF64CFCEF2}" type="slidenum">
              <a:rPr lang="en-US" smtClean="0"/>
              <a:t>13</a:t>
            </a:fld>
            <a:endParaRPr lang="en-US"/>
          </a:p>
        </p:txBody>
      </p:sp>
    </p:spTree>
    <p:extLst>
      <p:ext uri="{BB962C8B-B14F-4D97-AF65-F5344CB8AC3E}">
        <p14:creationId xmlns:p14="http://schemas.microsoft.com/office/powerpoint/2010/main" val="19685931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05ECF9-F34D-A640-923E-C5EF64CFCEF2}" type="slidenum">
              <a:rPr lang="en-US" smtClean="0"/>
              <a:t>14</a:t>
            </a:fld>
            <a:endParaRPr lang="en-US"/>
          </a:p>
        </p:txBody>
      </p:sp>
    </p:spTree>
    <p:extLst>
      <p:ext uri="{BB962C8B-B14F-4D97-AF65-F5344CB8AC3E}">
        <p14:creationId xmlns:p14="http://schemas.microsoft.com/office/powerpoint/2010/main" val="20282887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005ECF9-F34D-A640-923E-C5EF64CFCEF2}" type="slidenum">
              <a:rPr lang="en-US" smtClean="0"/>
              <a:t>15</a:t>
            </a:fld>
            <a:endParaRPr lang="en-US"/>
          </a:p>
        </p:txBody>
      </p:sp>
    </p:spTree>
    <p:extLst>
      <p:ext uri="{BB962C8B-B14F-4D97-AF65-F5344CB8AC3E}">
        <p14:creationId xmlns:p14="http://schemas.microsoft.com/office/powerpoint/2010/main" val="11162901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457200"/>
            <a:ext cx="2613168" cy="5742648"/>
          </a:xfrm>
          <a:prstGeom prst="rect">
            <a:avLst/>
          </a:prstGeom>
        </p:spPr>
      </p:pic>
      <p:sp>
        <p:nvSpPr>
          <p:cNvPr id="10" name="Line Callout 1 9"/>
          <p:cNvSpPr/>
          <p:nvPr/>
        </p:nvSpPr>
        <p:spPr>
          <a:xfrm>
            <a:off x="1143000" y="2057400"/>
            <a:ext cx="1676400" cy="685800"/>
          </a:xfrm>
          <a:prstGeom prst="borderCallout1">
            <a:avLst>
              <a:gd name="adj1" fmla="val -234"/>
              <a:gd name="adj2" fmla="val 99241"/>
              <a:gd name="adj3" fmla="val 82455"/>
              <a:gd name="adj4" fmla="val 129554"/>
            </a:avLst>
          </a:prstGeom>
          <a:ln w="63500">
            <a:prstDash val="solid"/>
          </a:ln>
          <a:effectLst>
            <a:outerShdw blurRad="40000" dist="23000" dir="5400000" sx="37000" sy="37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PLANE “M”</a:t>
            </a:r>
            <a:endParaRPr lang="en-US" sz="2000" dirty="0">
              <a:solidFill>
                <a:srgbClr val="FFFFFF"/>
              </a:solidFill>
            </a:endParaRPr>
          </a:p>
        </p:txBody>
      </p:sp>
      <p:sp>
        <p:nvSpPr>
          <p:cNvPr id="12" name="Line Callout 1 11"/>
          <p:cNvSpPr/>
          <p:nvPr/>
        </p:nvSpPr>
        <p:spPr>
          <a:xfrm>
            <a:off x="1143000" y="3276600"/>
            <a:ext cx="1676400" cy="643676"/>
          </a:xfrm>
          <a:prstGeom prst="borderCallout1">
            <a:avLst>
              <a:gd name="adj1" fmla="val 2727"/>
              <a:gd name="adj2" fmla="val 98505"/>
              <a:gd name="adj3" fmla="val 64275"/>
              <a:gd name="adj4" fmla="val 130658"/>
            </a:avLst>
          </a:prstGeom>
          <a:ln w="63500">
            <a:prstDash val="solid"/>
          </a:ln>
          <a:effectLst>
            <a:outerShdw blurRad="40000" dist="23000" dir="5400000" sx="37000" sy="37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PLANE “N”</a:t>
            </a:r>
            <a:endParaRPr lang="en-US" sz="2000" dirty="0">
              <a:solidFill>
                <a:srgbClr val="FFFFFF"/>
              </a:solidFill>
            </a:endParaRPr>
          </a:p>
        </p:txBody>
      </p:sp>
      <p:sp>
        <p:nvSpPr>
          <p:cNvPr id="2" name="Slide Number Placeholder 1"/>
          <p:cNvSpPr>
            <a:spLocks noGrp="1"/>
          </p:cNvSpPr>
          <p:nvPr>
            <p:ph type="sldNum" sz="quarter" idx="12"/>
          </p:nvPr>
        </p:nvSpPr>
        <p:spPr/>
        <p:txBody>
          <a:bodyPr/>
          <a:lstStyle/>
          <a:p>
            <a:fld id="{1005ECF9-F34D-A640-923E-C5EF64CFCEF2}" type="slidenum">
              <a:rPr lang="en-US" smtClean="0"/>
              <a:t>16</a:t>
            </a:fld>
            <a:endParaRPr lang="en-US"/>
          </a:p>
        </p:txBody>
      </p:sp>
      <p:sp>
        <p:nvSpPr>
          <p:cNvPr id="21" name="Rectangle 20"/>
          <p:cNvSpPr/>
          <p:nvPr/>
        </p:nvSpPr>
        <p:spPr>
          <a:xfrm>
            <a:off x="6400800" y="533400"/>
            <a:ext cx="2286000" cy="5666448"/>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Rev 18:23 </a:t>
            </a:r>
          </a:p>
          <a:p>
            <a:pPr algn="ctr"/>
            <a:endParaRPr lang="en-US" sz="2000" dirty="0">
              <a:solidFill>
                <a:srgbClr val="FFFFFF"/>
              </a:solidFill>
            </a:endParaRPr>
          </a:p>
          <a:p>
            <a:pPr algn="ctr"/>
            <a:r>
              <a:rPr lang="en-US" sz="2000" dirty="0" smtClean="0">
                <a:solidFill>
                  <a:srgbClr val="FFFFFF"/>
                </a:solidFill>
              </a:rPr>
              <a:t>And the light of the candle shall shine no more at all in thee: and the voice of the bridegroom and of the bride shall be heard no more at all in thee:</a:t>
            </a:r>
          </a:p>
          <a:p>
            <a:pPr algn="ctr"/>
            <a:endParaRPr lang="en-US" sz="2000" dirty="0">
              <a:solidFill>
                <a:srgbClr val="FFFFFF"/>
              </a:solidFill>
            </a:endParaRPr>
          </a:p>
          <a:p>
            <a:pPr algn="ctr"/>
            <a:r>
              <a:rPr lang="en-US" sz="2000" dirty="0" smtClean="0">
                <a:solidFill>
                  <a:srgbClr val="FFFFFF"/>
                </a:solidFill>
              </a:rPr>
              <a:t>The Wheat shall be separated from the Tares.</a:t>
            </a:r>
          </a:p>
        </p:txBody>
      </p:sp>
    </p:spTree>
    <p:extLst>
      <p:ext uri="{BB962C8B-B14F-4D97-AF65-F5344CB8AC3E}">
        <p14:creationId xmlns:p14="http://schemas.microsoft.com/office/powerpoint/2010/main" val="393512120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0571" y="2324629"/>
            <a:ext cx="2380629" cy="3528126"/>
          </a:xfrm>
          <a:prstGeom prst="rect">
            <a:avLst/>
          </a:prstGeom>
        </p:spPr>
      </p:pic>
      <p:sp>
        <p:nvSpPr>
          <p:cNvPr id="4" name="Left Arrow 3"/>
          <p:cNvSpPr/>
          <p:nvPr/>
        </p:nvSpPr>
        <p:spPr>
          <a:xfrm>
            <a:off x="5334000" y="2362200"/>
            <a:ext cx="1295400" cy="457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t</a:t>
            </a:r>
          </a:p>
        </p:txBody>
      </p:sp>
      <p:sp>
        <p:nvSpPr>
          <p:cNvPr id="6" name="Left Arrow 5"/>
          <p:cNvSpPr/>
          <p:nvPr/>
        </p:nvSpPr>
        <p:spPr>
          <a:xfrm>
            <a:off x="5105400" y="3276600"/>
            <a:ext cx="1295400" cy="457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u</a:t>
            </a:r>
          </a:p>
        </p:txBody>
      </p:sp>
      <p:sp>
        <p:nvSpPr>
          <p:cNvPr id="7" name="Left Arrow 6"/>
          <p:cNvSpPr/>
          <p:nvPr/>
        </p:nvSpPr>
        <p:spPr>
          <a:xfrm>
            <a:off x="4724400" y="4267200"/>
            <a:ext cx="1295400" cy="457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v</a:t>
            </a:r>
            <a:endParaRPr lang="en-US" sz="2400" dirty="0"/>
          </a:p>
        </p:txBody>
      </p:sp>
      <p:sp>
        <p:nvSpPr>
          <p:cNvPr id="9" name="Left Arrow 8"/>
          <p:cNvSpPr/>
          <p:nvPr/>
        </p:nvSpPr>
        <p:spPr>
          <a:xfrm>
            <a:off x="4800600" y="5029200"/>
            <a:ext cx="1295400" cy="457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S</a:t>
            </a:r>
          </a:p>
        </p:txBody>
      </p:sp>
      <p:sp>
        <p:nvSpPr>
          <p:cNvPr id="10" name="Line Callout 1 9"/>
          <p:cNvSpPr/>
          <p:nvPr/>
        </p:nvSpPr>
        <p:spPr>
          <a:xfrm>
            <a:off x="609600" y="2590800"/>
            <a:ext cx="1676400" cy="685800"/>
          </a:xfrm>
          <a:prstGeom prst="borderCallout1">
            <a:avLst>
              <a:gd name="adj1" fmla="val -234"/>
              <a:gd name="adj2" fmla="val 99241"/>
              <a:gd name="adj3" fmla="val 37511"/>
              <a:gd name="adj4" fmla="val 170741"/>
            </a:avLst>
          </a:prstGeom>
          <a:ln w="63500">
            <a:prstDash val="solid"/>
          </a:ln>
          <a:effectLst>
            <a:outerShdw blurRad="40000" dist="23000" dir="5400000" sx="37000" sy="37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PLANE “M”</a:t>
            </a:r>
            <a:endParaRPr lang="en-US" sz="2000" dirty="0">
              <a:solidFill>
                <a:srgbClr val="FFFFFF"/>
              </a:solidFill>
            </a:endParaRPr>
          </a:p>
        </p:txBody>
      </p:sp>
      <p:sp>
        <p:nvSpPr>
          <p:cNvPr id="12" name="Line Callout 1 11"/>
          <p:cNvSpPr/>
          <p:nvPr/>
        </p:nvSpPr>
        <p:spPr>
          <a:xfrm>
            <a:off x="609600" y="3962400"/>
            <a:ext cx="1676400" cy="643676"/>
          </a:xfrm>
          <a:prstGeom prst="borderCallout1">
            <a:avLst>
              <a:gd name="adj1" fmla="val 2727"/>
              <a:gd name="adj2" fmla="val 98505"/>
              <a:gd name="adj3" fmla="val -33410"/>
              <a:gd name="adj4" fmla="val 169639"/>
            </a:avLst>
          </a:prstGeom>
          <a:ln w="63500">
            <a:prstDash val="solid"/>
          </a:ln>
          <a:effectLst>
            <a:outerShdw blurRad="40000" dist="23000" dir="5400000" sx="37000" sy="37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PLANE “N”</a:t>
            </a:r>
            <a:endParaRPr lang="en-US" sz="2000" dirty="0">
              <a:solidFill>
                <a:srgbClr val="FFFFFF"/>
              </a:solidFill>
            </a:endParaRPr>
          </a:p>
        </p:txBody>
      </p:sp>
      <p:sp>
        <p:nvSpPr>
          <p:cNvPr id="13" name="Rectangle 12"/>
          <p:cNvSpPr/>
          <p:nvPr/>
        </p:nvSpPr>
        <p:spPr>
          <a:xfrm>
            <a:off x="1219200" y="228600"/>
            <a:ext cx="6705600" cy="1523999"/>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rgbClr val="FFFFFF"/>
                </a:solidFill>
              </a:rPr>
              <a:t>(Time of trouble, Fire on Christendom)</a:t>
            </a:r>
          </a:p>
          <a:p>
            <a:pPr algn="ctr"/>
            <a:r>
              <a:rPr lang="en-US" sz="2000" dirty="0" smtClean="0">
                <a:solidFill>
                  <a:srgbClr val="FFFFFF"/>
                </a:solidFill>
              </a:rPr>
              <a:t>Dan 12:1 …and there shall be a time of trouble, such as never was since there was a nation even to that same time: and at that time thy people shall be delivered…</a:t>
            </a:r>
          </a:p>
        </p:txBody>
      </p:sp>
      <p:sp>
        <p:nvSpPr>
          <p:cNvPr id="2" name="Slide Number Placeholder 1"/>
          <p:cNvSpPr>
            <a:spLocks noGrp="1"/>
          </p:cNvSpPr>
          <p:nvPr>
            <p:ph type="sldNum" sz="quarter" idx="12"/>
          </p:nvPr>
        </p:nvSpPr>
        <p:spPr/>
        <p:txBody>
          <a:bodyPr/>
          <a:lstStyle/>
          <a:p>
            <a:fld id="{1005ECF9-F34D-A640-923E-C5EF64CFCEF2}" type="slidenum">
              <a:rPr lang="en-US" smtClean="0"/>
              <a:t>17</a:t>
            </a:fld>
            <a:endParaRPr lang="en-US"/>
          </a:p>
        </p:txBody>
      </p:sp>
    </p:spTree>
    <p:extLst>
      <p:ext uri="{BB962C8B-B14F-4D97-AF65-F5344CB8AC3E}">
        <p14:creationId xmlns:p14="http://schemas.microsoft.com/office/powerpoint/2010/main" val="2772422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1+#ppt_w/2"/>
                                          </p:val>
                                        </p:tav>
                                        <p:tav tm="100000">
                                          <p:val>
                                            <p:strVal val="#ppt_x"/>
                                          </p:val>
                                        </p:tav>
                                      </p:tavLst>
                                    </p:anim>
                                    <p:anim calcmode="lin" valueType="num">
                                      <p:cBhvr additive="base">
                                        <p:cTn id="14" dur="2000" fill="hold"/>
                                        <p:tgtEl>
                                          <p:spTgt spid="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1+#ppt_w/2"/>
                                          </p:val>
                                        </p:tav>
                                        <p:tav tm="100000">
                                          <p:val>
                                            <p:strVal val="#ppt_x"/>
                                          </p:val>
                                        </p:tav>
                                      </p:tavLst>
                                    </p:anim>
                                    <p:anim calcmode="lin" valueType="num">
                                      <p:cBhvr additive="base">
                                        <p:cTn id="26"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Oval 7"/>
          <p:cNvSpPr/>
          <p:nvPr/>
        </p:nvSpPr>
        <p:spPr>
          <a:xfrm>
            <a:off x="3200400" y="2209800"/>
            <a:ext cx="609600" cy="609600"/>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755899" y="862395"/>
            <a:ext cx="184666" cy="369332"/>
          </a:xfrm>
          <a:prstGeom prst="rect">
            <a:avLst/>
          </a:prstGeom>
          <a:noFill/>
        </p:spPr>
        <p:txBody>
          <a:bodyPr wrap="none" rtlCol="0">
            <a:spAutoFit/>
          </a:bodyPr>
          <a:lstStyle/>
          <a:p>
            <a:endParaRPr lang="en-US" dirty="0"/>
          </a:p>
        </p:txBody>
      </p:sp>
      <p:sp>
        <p:nvSpPr>
          <p:cNvPr id="4" name="Oval 3"/>
          <p:cNvSpPr/>
          <p:nvPr/>
        </p:nvSpPr>
        <p:spPr>
          <a:xfrm>
            <a:off x="4876800" y="1981200"/>
            <a:ext cx="914400" cy="914400"/>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1005ECF9-F34D-A640-923E-C5EF64CFCEF2}" type="slidenum">
              <a:rPr lang="en-US" smtClean="0"/>
              <a:t>18</a:t>
            </a:fld>
            <a:endParaRPr lang="en-US"/>
          </a:p>
        </p:txBody>
      </p:sp>
      <p:sp>
        <p:nvSpPr>
          <p:cNvPr id="6" name="Rectangle 5"/>
          <p:cNvSpPr/>
          <p:nvPr/>
        </p:nvSpPr>
        <p:spPr>
          <a:xfrm>
            <a:off x="3124200" y="4191000"/>
            <a:ext cx="762000" cy="381000"/>
          </a:xfrm>
          <a:prstGeom prst="rect">
            <a:avLst/>
          </a:prstGeom>
          <a:solidFill>
            <a:schemeClr val="accent1">
              <a:alpha val="28000"/>
            </a:schemeClr>
          </a:solidFill>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876800" y="3810000"/>
            <a:ext cx="990600" cy="1295400"/>
          </a:xfrm>
          <a:prstGeom prst="rect">
            <a:avLst/>
          </a:prstGeom>
          <a:solidFill>
            <a:schemeClr val="accent1">
              <a:alpha val="28000"/>
            </a:schemeClr>
          </a:solidFill>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8062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05ECF9-F34D-A640-923E-C5EF64CFCEF2}" type="slidenum">
              <a:rPr lang="en-US" smtClean="0"/>
              <a:t>19</a:t>
            </a:fld>
            <a:endParaRPr lang="en-US"/>
          </a:p>
        </p:txBody>
      </p:sp>
      <p:grpSp>
        <p:nvGrpSpPr>
          <p:cNvPr id="5" name="Group 4"/>
          <p:cNvGrpSpPr/>
          <p:nvPr/>
        </p:nvGrpSpPr>
        <p:grpSpPr>
          <a:xfrm>
            <a:off x="1219200" y="1295400"/>
            <a:ext cx="6705600" cy="3962400"/>
            <a:chOff x="1295400" y="1295400"/>
            <a:chExt cx="6705600" cy="3962400"/>
          </a:xfrm>
        </p:grpSpPr>
        <p:sp>
          <p:nvSpPr>
            <p:cNvPr id="3" name="Rectangle 2"/>
            <p:cNvSpPr/>
            <p:nvPr/>
          </p:nvSpPr>
          <p:spPr>
            <a:xfrm>
              <a:off x="1295400" y="1295400"/>
              <a:ext cx="6705600" cy="2133600"/>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The transfer from the dominion of evil under Satan to that of righteousness under Christ will be accomplished by a general time of trouble.</a:t>
              </a:r>
            </a:p>
            <a:p>
              <a:pPr algn="ctr"/>
              <a:endParaRPr lang="en-US" sz="2000" dirty="0">
                <a:solidFill>
                  <a:srgbClr val="FFFFFF"/>
                </a:solidFill>
              </a:endParaRPr>
            </a:p>
            <a:p>
              <a:pPr algn="ctr"/>
              <a:r>
                <a:rPr lang="en-US" sz="2000" dirty="0" smtClean="0">
                  <a:solidFill>
                    <a:srgbClr val="FFFFFF"/>
                  </a:solidFill>
                </a:rPr>
                <a:t>(Gain through Pain)</a:t>
              </a:r>
            </a:p>
          </p:txBody>
        </p:sp>
        <p:sp>
          <p:nvSpPr>
            <p:cNvPr id="4" name="Oval 3"/>
            <p:cNvSpPr/>
            <p:nvPr/>
          </p:nvSpPr>
          <p:spPr>
            <a:xfrm>
              <a:off x="4876800" y="3733800"/>
              <a:ext cx="1143000" cy="1524000"/>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62433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702" y="1202736"/>
            <a:ext cx="8366498" cy="4851768"/>
          </a:xfrm>
          <a:prstGeom prst="roundRect">
            <a:avLst>
              <a:gd name="adj" fmla="val 8594"/>
            </a:avLst>
          </a:prstGeom>
          <a:solidFill>
            <a:srgbClr val="FFFFFF">
              <a:shade val="85000"/>
            </a:srgbClr>
          </a:solidFill>
          <a:ln>
            <a:noFill/>
          </a:ln>
          <a:effectLst>
            <a:outerShdw blurRad="76200" dist="38100" dir="18900000" sx="0" sy="0" algn="tl" rotWithShape="0">
              <a:srgbClr val="000000">
                <a:alpha val="43000"/>
              </a:srgbClr>
            </a:outerShdw>
            <a:reflection blurRad="12700" stA="38000" endPos="28000" dist="5000" dir="5400000" sy="-100000" algn="bl" rotWithShape="0"/>
            <a:softEdge rad="114300"/>
          </a:effectLst>
        </p:spPr>
      </p:pic>
      <p:sp>
        <p:nvSpPr>
          <p:cNvPr id="7" name="Rectangle 6"/>
          <p:cNvSpPr/>
          <p:nvPr/>
        </p:nvSpPr>
        <p:spPr>
          <a:xfrm>
            <a:off x="550140" y="464500"/>
            <a:ext cx="8043719" cy="584776"/>
          </a:xfrm>
          <a:prstGeom prst="rect">
            <a:avLst/>
          </a:prstGeom>
          <a:ln>
            <a:solidFill>
              <a:schemeClr val="bg2">
                <a:lumMod val="60000"/>
                <a:lumOff val="40000"/>
              </a:schemeClr>
            </a:solidFill>
          </a:ln>
        </p:spPr>
        <p:txBody>
          <a:bodyPr wrap="square">
            <a:spAutoFit/>
          </a:bodyPr>
          <a:lstStyle/>
          <a:p>
            <a:pPr algn="ctr"/>
            <a:r>
              <a:rPr lang="en-US" sz="3200" b="1" dirty="0" smtClean="0">
                <a:solidFill>
                  <a:srgbClr val="FAC090"/>
                </a:solidFill>
              </a:rPr>
              <a:t>WHO DEVELOPED THE CHART OF THE AGES?</a:t>
            </a:r>
            <a:endParaRPr lang="en-US" sz="3200" b="1" dirty="0">
              <a:solidFill>
                <a:srgbClr val="FAC090"/>
              </a:solidFill>
            </a:endParaRPr>
          </a:p>
        </p:txBody>
      </p:sp>
      <p:sp>
        <p:nvSpPr>
          <p:cNvPr id="2" name="Slide Number Placeholder 1"/>
          <p:cNvSpPr>
            <a:spLocks noGrp="1"/>
          </p:cNvSpPr>
          <p:nvPr>
            <p:ph type="sldNum" sz="quarter" idx="12"/>
          </p:nvPr>
        </p:nvSpPr>
        <p:spPr/>
        <p:txBody>
          <a:bodyPr/>
          <a:lstStyle/>
          <a:p>
            <a:fld id="{1005ECF9-F34D-A640-923E-C5EF64CFCEF2}" type="slidenum">
              <a:rPr lang="en-US" smtClean="0"/>
              <a:t>2</a:t>
            </a:fld>
            <a:endParaRPr lang="en-US"/>
          </a:p>
        </p:txBody>
      </p:sp>
      <p:grpSp>
        <p:nvGrpSpPr>
          <p:cNvPr id="8" name="Group 7"/>
          <p:cNvGrpSpPr/>
          <p:nvPr/>
        </p:nvGrpSpPr>
        <p:grpSpPr>
          <a:xfrm>
            <a:off x="2971800" y="1247996"/>
            <a:ext cx="3200400" cy="5229004"/>
            <a:chOff x="2971800" y="345603"/>
            <a:chExt cx="3276600" cy="5870483"/>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990" r="5623" b="4531"/>
            <a:stretch/>
          </p:blipFill>
          <p:spPr>
            <a:xfrm>
              <a:off x="3127829" y="1828800"/>
              <a:ext cx="2966357" cy="4387286"/>
            </a:xfrm>
            <a:prstGeom prst="ellipse">
              <a:avLst/>
            </a:prstGeom>
            <a:ln w="22225" cap="rnd">
              <a:solidFill>
                <a:schemeClr val="bg1">
                  <a:alpha val="97000"/>
                </a:schemeClr>
              </a:solidFill>
            </a:ln>
            <a:effectLst>
              <a:outerShdw blurRad="76200" dir="18900000" sy="23000" kx="-1200000" algn="bl" rotWithShape="0">
                <a:prstClr val="black">
                  <a:alpha val="20000"/>
                </a:prstClr>
              </a:outerShdw>
            </a:effectLst>
            <a:scene3d>
              <a:camera prst="orthographicFront"/>
              <a:lightRig rig="contrasting" dir="t">
                <a:rot lat="0" lon="0" rev="3000000"/>
              </a:lightRig>
            </a:scene3d>
            <a:sp3d contourW="7620">
              <a:bevelT w="95250" h="31750"/>
              <a:contourClr>
                <a:srgbClr val="333333"/>
              </a:contourClr>
            </a:sp3d>
          </p:spPr>
        </p:pic>
        <p:sp>
          <p:nvSpPr>
            <p:cNvPr id="10" name="Title 1"/>
            <p:cNvSpPr txBox="1">
              <a:spLocks/>
            </p:cNvSpPr>
            <p:nvPr/>
          </p:nvSpPr>
          <p:spPr>
            <a:xfrm>
              <a:off x="2971800" y="345603"/>
              <a:ext cx="3276600" cy="1233069"/>
            </a:xfrm>
            <a:prstGeom prst="rect">
              <a:avLst/>
            </a:prstGeom>
            <a:solidFill>
              <a:schemeClr val="bg1"/>
            </a:solidFill>
            <a:ln>
              <a:solidFill>
                <a:schemeClr val="bg1"/>
              </a:solidFill>
            </a:ln>
            <a:effectLst>
              <a:outerShdw blurRad="40000" dist="23000" dir="5400000" rotWithShape="0">
                <a:srgbClr val="000000">
                  <a:alpha val="35000"/>
                </a:srgbClr>
              </a:outerShdw>
              <a:softEdge rad="114300"/>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2800" dirty="0" smtClean="0">
                <a:solidFill>
                  <a:schemeClr val="accent6">
                    <a:lumMod val="60000"/>
                    <a:lumOff val="40000"/>
                  </a:schemeClr>
                </a:solidFill>
              </a:endParaRPr>
            </a:p>
            <a:p>
              <a:r>
                <a:rPr lang="en-US" sz="2800" dirty="0" smtClean="0">
                  <a:solidFill>
                    <a:schemeClr val="accent6">
                      <a:lumMod val="60000"/>
                      <a:lumOff val="40000"/>
                    </a:schemeClr>
                  </a:solidFill>
                </a:rPr>
                <a:t>CHARLES</a:t>
              </a:r>
              <a:r>
                <a:rPr lang="en-US" sz="2800" dirty="0">
                  <a:solidFill>
                    <a:schemeClr val="accent6">
                      <a:lumMod val="60000"/>
                      <a:lumOff val="40000"/>
                    </a:schemeClr>
                  </a:solidFill>
                </a:rPr>
                <a:t/>
              </a:r>
              <a:br>
                <a:rPr lang="en-US" sz="2800" dirty="0">
                  <a:solidFill>
                    <a:schemeClr val="accent6">
                      <a:lumMod val="60000"/>
                      <a:lumOff val="40000"/>
                    </a:schemeClr>
                  </a:solidFill>
                </a:rPr>
              </a:br>
              <a:r>
                <a:rPr lang="en-US" sz="2800" dirty="0" smtClean="0">
                  <a:solidFill>
                    <a:schemeClr val="accent6">
                      <a:lumMod val="60000"/>
                      <a:lumOff val="40000"/>
                    </a:schemeClr>
                  </a:solidFill>
                </a:rPr>
                <a:t>RUSSELL</a:t>
              </a:r>
            </a:p>
            <a:p>
              <a:endParaRPr lang="en-US" sz="2800" dirty="0">
                <a:solidFill>
                  <a:schemeClr val="accent6">
                    <a:lumMod val="60000"/>
                    <a:lumOff val="40000"/>
                  </a:schemeClr>
                </a:solidFill>
              </a:endParaRPr>
            </a:p>
          </p:txBody>
        </p:sp>
      </p:grpSp>
    </p:spTree>
    <p:extLst>
      <p:ext uri="{BB962C8B-B14F-4D97-AF65-F5344CB8AC3E}">
        <p14:creationId xmlns:p14="http://schemas.microsoft.com/office/powerpoint/2010/main" val="33107153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lide Number Placeholder 2"/>
          <p:cNvSpPr txBox="1">
            <a:spLocks/>
          </p:cNvSpPr>
          <p:nvPr/>
        </p:nvSpPr>
        <p:spPr bwMode="white">
          <a:xfrm>
            <a:off x="6675120" y="6364224"/>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baseline="0">
                <a:solidFill>
                  <a:schemeClr val="accent1">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2E57653-3E58-4892-A7ED-712530ACC680}" type="slidenum">
              <a:rPr lang="en-US" smtClean="0">
                <a:solidFill>
                  <a:srgbClr val="1D86CD">
                    <a:lumMod val="60000"/>
                    <a:lumOff val="40000"/>
                  </a:srgbClr>
                </a:solidFill>
                <a:latin typeface="Rockwell"/>
              </a:rPr>
              <a:pPr/>
              <a:t>20</a:t>
            </a:fld>
            <a:endParaRPr lang="en-US">
              <a:solidFill>
                <a:srgbClr val="1D86CD">
                  <a:lumMod val="60000"/>
                  <a:lumOff val="40000"/>
                </a:srgbClr>
              </a:solidFill>
              <a:latin typeface="Rockwell"/>
            </a:endParaRPr>
          </a:p>
        </p:txBody>
      </p:sp>
      <p:sp>
        <p:nvSpPr>
          <p:cNvPr id="5" name="Slide Number Placeholder 2"/>
          <p:cNvSpPr>
            <a:spLocks noGrp="1"/>
          </p:cNvSpPr>
          <p:nvPr>
            <p:ph type="sldNum" sz="quarter" idx="12"/>
          </p:nvPr>
        </p:nvSpPr>
        <p:spPr>
          <a:xfrm>
            <a:off x="6827520" y="6516624"/>
            <a:ext cx="2133600" cy="365125"/>
          </a:xfrm>
        </p:spPr>
        <p:txBody>
          <a:bodyPr/>
          <a:lstStyle/>
          <a:p>
            <a:pPr eaLnBrk="1" latinLnBrk="0" hangingPunct="1"/>
            <a:fld id="{D2E57653-3E58-4892-A7ED-712530ACC680}" type="slidenum">
              <a:rPr kumimoji="0" lang="en-US" smtClean="0"/>
              <a:pPr eaLnBrk="1" latinLnBrk="0" hangingPunct="1"/>
              <a:t>20</a:t>
            </a:fld>
            <a:endParaRPr kumimoji="0" lang="en-US"/>
          </a:p>
        </p:txBody>
      </p:sp>
    </p:spTree>
    <p:extLst>
      <p:ext uri="{BB962C8B-B14F-4D97-AF65-F5344CB8AC3E}">
        <p14:creationId xmlns:p14="http://schemas.microsoft.com/office/powerpoint/2010/main" val="206931240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55899" y="862395"/>
            <a:ext cx="184666" cy="369332"/>
          </a:xfrm>
          <a:prstGeom prst="rect">
            <a:avLst/>
          </a:prstGeom>
          <a:noFill/>
        </p:spPr>
        <p:txBody>
          <a:bodyPr wrap="none" rtlCol="0">
            <a:spAutoFit/>
          </a:bodyPr>
          <a:lstStyle/>
          <a:p>
            <a:endParaRPr lang="en-US" dirty="0"/>
          </a:p>
        </p:txBody>
      </p:sp>
      <p:sp>
        <p:nvSpPr>
          <p:cNvPr id="2" name="Slide Number Placeholder 1"/>
          <p:cNvSpPr>
            <a:spLocks noGrp="1"/>
          </p:cNvSpPr>
          <p:nvPr>
            <p:ph type="sldNum" sz="quarter" idx="12"/>
          </p:nvPr>
        </p:nvSpPr>
        <p:spPr/>
        <p:txBody>
          <a:bodyPr/>
          <a:lstStyle/>
          <a:p>
            <a:fld id="{1005ECF9-F34D-A640-923E-C5EF64CFCEF2}" type="slidenum">
              <a:rPr lang="en-US" smtClean="0"/>
              <a:t>21</a:t>
            </a:fld>
            <a:endParaRPr lang="en-US"/>
          </a:p>
        </p:txBody>
      </p:sp>
    </p:spTree>
    <p:extLst>
      <p:ext uri="{BB962C8B-B14F-4D97-AF65-F5344CB8AC3E}">
        <p14:creationId xmlns:p14="http://schemas.microsoft.com/office/powerpoint/2010/main" val="33738062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22</a:t>
            </a:fld>
            <a:endParaRPr kumimoji="0" lang="en-US"/>
          </a:p>
        </p:txBody>
      </p:sp>
    </p:spTree>
    <p:extLst>
      <p:ext uri="{BB962C8B-B14F-4D97-AF65-F5344CB8AC3E}">
        <p14:creationId xmlns:p14="http://schemas.microsoft.com/office/powerpoint/2010/main" val="303285300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55899" y="862395"/>
            <a:ext cx="184666" cy="369332"/>
          </a:xfrm>
          <a:prstGeom prst="rect">
            <a:avLst/>
          </a:prstGeom>
          <a:noFill/>
        </p:spPr>
        <p:txBody>
          <a:bodyPr wrap="none" rtlCol="0">
            <a:spAutoFit/>
          </a:bodyPr>
          <a:lstStyle/>
          <a:p>
            <a:endParaRPr lang="en-US" dirty="0"/>
          </a:p>
        </p:txBody>
      </p:sp>
      <p:sp>
        <p:nvSpPr>
          <p:cNvPr id="2" name="Slide Number Placeholder 1"/>
          <p:cNvSpPr>
            <a:spLocks noGrp="1"/>
          </p:cNvSpPr>
          <p:nvPr>
            <p:ph type="sldNum" sz="quarter" idx="12"/>
          </p:nvPr>
        </p:nvSpPr>
        <p:spPr/>
        <p:txBody>
          <a:bodyPr/>
          <a:lstStyle/>
          <a:p>
            <a:fld id="{1005ECF9-F34D-A640-923E-C5EF64CFCEF2}" type="slidenum">
              <a:rPr lang="en-US" smtClean="0"/>
              <a:t>23</a:t>
            </a:fld>
            <a:endParaRPr lang="en-US"/>
          </a:p>
        </p:txBody>
      </p:sp>
      <p:cxnSp>
        <p:nvCxnSpPr>
          <p:cNvPr id="5" name="Straight Connector 4"/>
          <p:cNvCxnSpPr/>
          <p:nvPr/>
        </p:nvCxnSpPr>
        <p:spPr>
          <a:xfrm>
            <a:off x="2057400" y="2209800"/>
            <a:ext cx="0" cy="3962400"/>
          </a:xfrm>
          <a:prstGeom prst="line">
            <a:avLst/>
          </a:prstGeom>
          <a:ln w="88900"/>
        </p:spPr>
        <p:style>
          <a:lnRef idx="2">
            <a:schemeClr val="accent1"/>
          </a:lnRef>
          <a:fillRef idx="0">
            <a:schemeClr val="accent1"/>
          </a:fillRef>
          <a:effectRef idx="1">
            <a:schemeClr val="accent1"/>
          </a:effectRef>
          <a:fontRef idx="minor">
            <a:schemeClr val="tx1"/>
          </a:fontRef>
        </p:style>
      </p:cxnSp>
      <p:sp>
        <p:nvSpPr>
          <p:cNvPr id="7" name="Right Arrow 6"/>
          <p:cNvSpPr/>
          <p:nvPr/>
        </p:nvSpPr>
        <p:spPr>
          <a:xfrm>
            <a:off x="228600" y="4150280"/>
            <a:ext cx="1752600" cy="1066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A.D. 33 1/2</a:t>
            </a:r>
          </a:p>
          <a:p>
            <a:pPr algn="ctr"/>
            <a:r>
              <a:rPr lang="en-US" dirty="0" smtClean="0"/>
              <a:t>Jesus Raised</a:t>
            </a:r>
            <a:endParaRPr lang="en-US" dirty="0"/>
          </a:p>
        </p:txBody>
      </p:sp>
      <p:sp>
        <p:nvSpPr>
          <p:cNvPr id="9" name="Right Arrow 8"/>
          <p:cNvSpPr/>
          <p:nvPr/>
        </p:nvSpPr>
        <p:spPr>
          <a:xfrm>
            <a:off x="3657600" y="2590800"/>
            <a:ext cx="2209800" cy="10735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A.D. 1874</a:t>
            </a:r>
          </a:p>
          <a:p>
            <a:pPr algn="ctr"/>
            <a:r>
              <a:rPr lang="en-US" dirty="0" smtClean="0"/>
              <a:t>Jesus 2</a:t>
            </a:r>
            <a:r>
              <a:rPr lang="en-US" baseline="30000" dirty="0" smtClean="0"/>
              <a:t>nd</a:t>
            </a:r>
            <a:r>
              <a:rPr lang="en-US" dirty="0" smtClean="0"/>
              <a:t> Advent</a:t>
            </a:r>
            <a:endParaRPr lang="en-US" dirty="0"/>
          </a:p>
        </p:txBody>
      </p:sp>
      <p:sp>
        <p:nvSpPr>
          <p:cNvPr id="10" name="Right Arrow 9"/>
          <p:cNvSpPr/>
          <p:nvPr/>
        </p:nvSpPr>
        <p:spPr>
          <a:xfrm>
            <a:off x="76200" y="2590800"/>
            <a:ext cx="1603499" cy="1066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A.D. 29</a:t>
            </a:r>
          </a:p>
          <a:p>
            <a:pPr algn="ctr"/>
            <a:r>
              <a:rPr lang="en-US" dirty="0" smtClean="0"/>
              <a:t>1</a:t>
            </a:r>
            <a:r>
              <a:rPr lang="en-US" baseline="30000" dirty="0" smtClean="0"/>
              <a:t>st</a:t>
            </a:r>
            <a:r>
              <a:rPr lang="en-US" dirty="0" smtClean="0"/>
              <a:t> Advent</a:t>
            </a:r>
            <a:endParaRPr lang="en-US" dirty="0"/>
          </a:p>
        </p:txBody>
      </p:sp>
      <p:sp>
        <p:nvSpPr>
          <p:cNvPr id="11" name="Right Arrow 10"/>
          <p:cNvSpPr/>
          <p:nvPr/>
        </p:nvSpPr>
        <p:spPr>
          <a:xfrm>
            <a:off x="3962400" y="4150280"/>
            <a:ext cx="2209800" cy="1066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A.D. 1878</a:t>
            </a:r>
          </a:p>
          <a:p>
            <a:pPr algn="ctr"/>
            <a:r>
              <a:rPr lang="en-US" dirty="0" smtClean="0"/>
              <a:t>Saints Raised</a:t>
            </a:r>
            <a:endParaRPr lang="en-US" dirty="0"/>
          </a:p>
        </p:txBody>
      </p:sp>
      <p:cxnSp>
        <p:nvCxnSpPr>
          <p:cNvPr id="12" name="Straight Connector 11"/>
          <p:cNvCxnSpPr/>
          <p:nvPr/>
        </p:nvCxnSpPr>
        <p:spPr>
          <a:xfrm>
            <a:off x="6248400" y="2209800"/>
            <a:ext cx="0" cy="3962400"/>
          </a:xfrm>
          <a:prstGeom prst="line">
            <a:avLst/>
          </a:prstGeom>
          <a:ln w="889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50325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ppt_x"/>
                                          </p:val>
                                        </p:tav>
                                        <p:tav tm="100000">
                                          <p:val>
                                            <p:strVal val="#ppt_x"/>
                                          </p:val>
                                        </p:tav>
                                      </p:tavLst>
                                    </p:anim>
                                    <p:anim calcmode="lin" valueType="num">
                                      <p:cBhvr additive="base">
                                        <p:cTn id="14"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0-#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0-#ppt_w/2"/>
                                          </p:val>
                                        </p:tav>
                                        <p:tav tm="100000">
                                          <p:val>
                                            <p:strVal val="#ppt_x"/>
                                          </p:val>
                                        </p:tav>
                                      </p:tavLst>
                                    </p:anim>
                                    <p:anim calcmode="lin" valueType="num">
                                      <p:cBhvr additive="base">
                                        <p:cTn id="32"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0-#ppt_w/2"/>
                                          </p:val>
                                        </p:tav>
                                        <p:tav tm="100000">
                                          <p:val>
                                            <p:strVal val="#ppt_x"/>
                                          </p:val>
                                        </p:tav>
                                      </p:tavLst>
                                    </p:anim>
                                    <p:anim calcmode="lin" valueType="num">
                                      <p:cBhvr additive="base">
                                        <p:cTn id="3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55899" y="862395"/>
            <a:ext cx="184666" cy="369332"/>
          </a:xfrm>
          <a:prstGeom prst="rect">
            <a:avLst/>
          </a:prstGeom>
          <a:noFill/>
        </p:spPr>
        <p:txBody>
          <a:bodyPr wrap="none" rtlCol="0">
            <a:spAutoFit/>
          </a:bodyPr>
          <a:lstStyle/>
          <a:p>
            <a:endParaRPr lang="en-US" dirty="0"/>
          </a:p>
        </p:txBody>
      </p:sp>
      <p:sp>
        <p:nvSpPr>
          <p:cNvPr id="2" name="Slide Number Placeholder 1"/>
          <p:cNvSpPr>
            <a:spLocks noGrp="1"/>
          </p:cNvSpPr>
          <p:nvPr>
            <p:ph type="sldNum" sz="quarter" idx="12"/>
          </p:nvPr>
        </p:nvSpPr>
        <p:spPr/>
        <p:txBody>
          <a:bodyPr/>
          <a:lstStyle/>
          <a:p>
            <a:fld id="{1005ECF9-F34D-A640-923E-C5EF64CFCEF2}" type="slidenum">
              <a:rPr lang="en-US" smtClean="0"/>
              <a:t>24</a:t>
            </a:fld>
            <a:endParaRPr lang="en-US"/>
          </a:p>
        </p:txBody>
      </p:sp>
      <p:sp>
        <p:nvSpPr>
          <p:cNvPr id="7" name="Right Arrow 6"/>
          <p:cNvSpPr/>
          <p:nvPr/>
        </p:nvSpPr>
        <p:spPr>
          <a:xfrm>
            <a:off x="1066800" y="4150280"/>
            <a:ext cx="1752600" cy="1066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Dashed Line</a:t>
            </a:r>
            <a:endParaRPr lang="en-US" dirty="0"/>
          </a:p>
        </p:txBody>
      </p:sp>
      <p:sp>
        <p:nvSpPr>
          <p:cNvPr id="9" name="Right Arrow 8"/>
          <p:cNvSpPr/>
          <p:nvPr/>
        </p:nvSpPr>
        <p:spPr>
          <a:xfrm>
            <a:off x="4038600" y="2590800"/>
            <a:ext cx="2514600" cy="10735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A.D. 1881</a:t>
            </a:r>
          </a:p>
          <a:p>
            <a:pPr algn="ctr"/>
            <a:r>
              <a:rPr lang="en-US" dirty="0" smtClean="0"/>
              <a:t>End of General Call</a:t>
            </a:r>
            <a:endParaRPr lang="en-US" dirty="0"/>
          </a:p>
        </p:txBody>
      </p:sp>
      <p:sp>
        <p:nvSpPr>
          <p:cNvPr id="10" name="Right Arrow 9"/>
          <p:cNvSpPr/>
          <p:nvPr/>
        </p:nvSpPr>
        <p:spPr>
          <a:xfrm>
            <a:off x="304800" y="2606259"/>
            <a:ext cx="1981200" cy="1066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A.D. 36</a:t>
            </a:r>
          </a:p>
          <a:p>
            <a:pPr algn="ctr"/>
            <a:r>
              <a:rPr lang="en-US" dirty="0" smtClean="0"/>
              <a:t>Call to Gentiles</a:t>
            </a:r>
            <a:endParaRPr lang="en-US" dirty="0"/>
          </a:p>
        </p:txBody>
      </p:sp>
      <p:sp>
        <p:nvSpPr>
          <p:cNvPr id="11" name="Right Arrow 10"/>
          <p:cNvSpPr/>
          <p:nvPr/>
        </p:nvSpPr>
        <p:spPr>
          <a:xfrm>
            <a:off x="5486400" y="4150280"/>
            <a:ext cx="2209800" cy="1066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Dashed Line</a:t>
            </a:r>
            <a:endParaRPr lang="en-US" dirty="0"/>
          </a:p>
        </p:txBody>
      </p:sp>
      <p:sp>
        <p:nvSpPr>
          <p:cNvPr id="4" name="Block Arc 3"/>
          <p:cNvSpPr/>
          <p:nvPr/>
        </p:nvSpPr>
        <p:spPr>
          <a:xfrm>
            <a:off x="1676400" y="1752600"/>
            <a:ext cx="609600" cy="838200"/>
          </a:xfrm>
          <a:prstGeom prst="blockArc">
            <a:avLst>
              <a:gd name="adj1" fmla="val 10771045"/>
              <a:gd name="adj2" fmla="val 39605"/>
              <a:gd name="adj3" fmla="val 308"/>
            </a:avLst>
          </a:prstGeom>
          <a:ln w="635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Block Arc 12"/>
          <p:cNvSpPr/>
          <p:nvPr/>
        </p:nvSpPr>
        <p:spPr>
          <a:xfrm>
            <a:off x="5867400" y="1828800"/>
            <a:ext cx="791764" cy="838200"/>
          </a:xfrm>
          <a:prstGeom prst="blockArc">
            <a:avLst>
              <a:gd name="adj1" fmla="val 10771045"/>
              <a:gd name="adj2" fmla="val 39605"/>
              <a:gd name="adj3" fmla="val 308"/>
            </a:avLst>
          </a:prstGeom>
          <a:ln w="635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3352800" y="1231727"/>
            <a:ext cx="1752600" cy="52087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7 years</a:t>
            </a:r>
            <a:endParaRPr lang="en-US" dirty="0"/>
          </a:p>
        </p:txBody>
      </p:sp>
      <p:cxnSp>
        <p:nvCxnSpPr>
          <p:cNvPr id="23" name="Straight Arrow Connector 22"/>
          <p:cNvCxnSpPr/>
          <p:nvPr/>
        </p:nvCxnSpPr>
        <p:spPr>
          <a:xfrm flipH="1">
            <a:off x="2286000" y="1752600"/>
            <a:ext cx="1066800" cy="228600"/>
          </a:xfrm>
          <a:prstGeom prst="straightConnector1">
            <a:avLst/>
          </a:prstGeom>
          <a:ln w="88900">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5105400" y="1752600"/>
            <a:ext cx="762000" cy="228600"/>
          </a:xfrm>
          <a:prstGeom prst="straightConnector1">
            <a:avLst/>
          </a:prstGeom>
          <a:ln w="889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86225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0-#ppt_w/2"/>
                                          </p:val>
                                        </p:tav>
                                        <p:tav tm="100000">
                                          <p:val>
                                            <p:strVal val="#ppt_x"/>
                                          </p:val>
                                        </p:tav>
                                      </p:tavLst>
                                    </p:anim>
                                    <p:anim calcmode="lin" valueType="num">
                                      <p:cBhvr additive="base">
                                        <p:cTn id="2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view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32327"/>
            <a:ext cx="5638800" cy="6397074"/>
          </a:xfrm>
          <a:prstGeom prst="rect">
            <a:avLst/>
          </a:prstGeom>
          <a:noFill/>
          <a:ln w="127000">
            <a:solidFill>
              <a:schemeClr val="accent1">
                <a:shade val="95000"/>
                <a:satMod val="105000"/>
                <a:alpha val="26000"/>
              </a:schemeClr>
            </a:solidFill>
            <a:prstDash val="solid"/>
          </a:ln>
        </p:spPr>
      </p:pic>
      <p:sp>
        <p:nvSpPr>
          <p:cNvPr id="2" name="Slide Number Placeholder 1"/>
          <p:cNvSpPr>
            <a:spLocks noGrp="1"/>
          </p:cNvSpPr>
          <p:nvPr>
            <p:ph type="sldNum" sz="quarter" idx="12"/>
          </p:nvPr>
        </p:nvSpPr>
        <p:spPr/>
        <p:txBody>
          <a:bodyPr/>
          <a:lstStyle/>
          <a:p>
            <a:fld id="{1005ECF9-F34D-A640-923E-C5EF64CFCEF2}" type="slidenum">
              <a:rPr lang="en-US" smtClean="0"/>
              <a:t>25</a:t>
            </a:fld>
            <a:endParaRPr lang="en-US"/>
          </a:p>
        </p:txBody>
      </p:sp>
      <p:sp>
        <p:nvSpPr>
          <p:cNvPr id="4" name="Rectangle 3"/>
          <p:cNvSpPr/>
          <p:nvPr/>
        </p:nvSpPr>
        <p:spPr>
          <a:xfrm>
            <a:off x="2362200" y="4495800"/>
            <a:ext cx="2286000" cy="1447800"/>
          </a:xfrm>
          <a:prstGeom prst="rect">
            <a:avLst/>
          </a:prstGeom>
          <a:noFill/>
          <a:ln w="127000">
            <a:solidFill>
              <a:schemeClr val="accent1">
                <a:shade val="95000"/>
                <a:satMod val="105000"/>
                <a:alpha val="26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2362200" y="1828800"/>
            <a:ext cx="4648200" cy="1447800"/>
            <a:chOff x="2362200" y="1828800"/>
            <a:chExt cx="4648200" cy="1447800"/>
          </a:xfrm>
        </p:grpSpPr>
        <p:cxnSp>
          <p:nvCxnSpPr>
            <p:cNvPr id="6" name="Straight Connector 5"/>
            <p:cNvCxnSpPr/>
            <p:nvPr/>
          </p:nvCxnSpPr>
          <p:spPr>
            <a:xfrm>
              <a:off x="4648200" y="2286000"/>
              <a:ext cx="0" cy="990600"/>
            </a:xfrm>
            <a:prstGeom prst="line">
              <a:avLst/>
            </a:prstGeom>
            <a:noFill/>
            <a:ln w="127000">
              <a:solidFill>
                <a:schemeClr val="accent1">
                  <a:shade val="95000"/>
                  <a:satMod val="105000"/>
                  <a:alpha val="26000"/>
                </a:schemeClr>
              </a:solidFill>
              <a:prstDash val="solid"/>
            </a:ln>
          </p:spPr>
          <p:style>
            <a:lnRef idx="1">
              <a:schemeClr val="accent1"/>
            </a:lnRef>
            <a:fillRef idx="3">
              <a:schemeClr val="accent1"/>
            </a:fillRef>
            <a:effectRef idx="2">
              <a:schemeClr val="accent1"/>
            </a:effectRef>
            <a:fontRef idx="minor">
              <a:schemeClr val="lt1"/>
            </a:fontRef>
          </p:style>
        </p:cxnSp>
        <p:cxnSp>
          <p:nvCxnSpPr>
            <p:cNvPr id="7" name="Straight Connector 6"/>
            <p:cNvCxnSpPr/>
            <p:nvPr/>
          </p:nvCxnSpPr>
          <p:spPr>
            <a:xfrm>
              <a:off x="2362200" y="2286000"/>
              <a:ext cx="0" cy="990600"/>
            </a:xfrm>
            <a:prstGeom prst="line">
              <a:avLst/>
            </a:prstGeom>
            <a:noFill/>
            <a:ln w="127000">
              <a:solidFill>
                <a:schemeClr val="accent1">
                  <a:shade val="95000"/>
                  <a:satMod val="105000"/>
                  <a:alpha val="26000"/>
                </a:schemeClr>
              </a:solidFill>
              <a:prstDash val="solid"/>
            </a:ln>
          </p:spPr>
          <p:style>
            <a:lnRef idx="1">
              <a:schemeClr val="accent1"/>
            </a:lnRef>
            <a:fillRef idx="3">
              <a:schemeClr val="accent1"/>
            </a:fillRef>
            <a:effectRef idx="2">
              <a:schemeClr val="accent1"/>
            </a:effectRef>
            <a:fontRef idx="minor">
              <a:schemeClr val="lt1"/>
            </a:fontRef>
          </p:style>
        </p:cxnSp>
        <p:cxnSp>
          <p:nvCxnSpPr>
            <p:cNvPr id="8" name="Straight Connector 7"/>
            <p:cNvCxnSpPr/>
            <p:nvPr/>
          </p:nvCxnSpPr>
          <p:spPr>
            <a:xfrm>
              <a:off x="5562600" y="1828800"/>
              <a:ext cx="0" cy="1447800"/>
            </a:xfrm>
            <a:prstGeom prst="line">
              <a:avLst/>
            </a:prstGeom>
            <a:noFill/>
            <a:ln w="127000">
              <a:solidFill>
                <a:schemeClr val="accent1">
                  <a:shade val="95000"/>
                  <a:satMod val="105000"/>
                  <a:alpha val="26000"/>
                </a:schemeClr>
              </a:solidFill>
              <a:prstDash val="solid"/>
            </a:ln>
          </p:spPr>
          <p:style>
            <a:lnRef idx="1">
              <a:schemeClr val="accent1"/>
            </a:lnRef>
            <a:fillRef idx="3">
              <a:schemeClr val="accent1"/>
            </a:fillRef>
            <a:effectRef idx="2">
              <a:schemeClr val="accent1"/>
            </a:effectRef>
            <a:fontRef idx="minor">
              <a:schemeClr val="lt1"/>
            </a:fontRef>
          </p:style>
        </p:cxnSp>
        <p:cxnSp>
          <p:nvCxnSpPr>
            <p:cNvPr id="10" name="Straight Connector 9"/>
            <p:cNvCxnSpPr/>
            <p:nvPr/>
          </p:nvCxnSpPr>
          <p:spPr>
            <a:xfrm>
              <a:off x="7010400" y="2286000"/>
              <a:ext cx="0" cy="990600"/>
            </a:xfrm>
            <a:prstGeom prst="line">
              <a:avLst/>
            </a:prstGeom>
            <a:noFill/>
            <a:ln w="127000">
              <a:solidFill>
                <a:schemeClr val="accent1">
                  <a:shade val="95000"/>
                  <a:satMod val="105000"/>
                  <a:alpha val="26000"/>
                </a:schemeClr>
              </a:solidFill>
              <a:prstDash val="solid"/>
            </a:ln>
          </p:spPr>
          <p:style>
            <a:lnRef idx="1">
              <a:schemeClr val="accent1"/>
            </a:lnRef>
            <a:fillRef idx="3">
              <a:schemeClr val="accent1"/>
            </a:fillRef>
            <a:effectRef idx="2">
              <a:schemeClr val="accent1"/>
            </a:effectRef>
            <a:fontRef idx="minor">
              <a:schemeClr val="lt1"/>
            </a:fontRef>
          </p:style>
        </p:cxnSp>
      </p:grpSp>
    </p:spTree>
    <p:extLst>
      <p:ext uri="{BB962C8B-B14F-4D97-AF65-F5344CB8AC3E}">
        <p14:creationId xmlns:p14="http://schemas.microsoft.com/office/powerpoint/2010/main" val="18636618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55899" y="862395"/>
            <a:ext cx="184666" cy="369332"/>
          </a:xfrm>
          <a:prstGeom prst="rect">
            <a:avLst/>
          </a:prstGeom>
          <a:noFill/>
        </p:spPr>
        <p:txBody>
          <a:bodyPr wrap="none" rtlCol="0">
            <a:spAutoFit/>
          </a:bodyPr>
          <a:lstStyle/>
          <a:p>
            <a:endParaRPr lang="en-US" dirty="0"/>
          </a:p>
        </p:txBody>
      </p:sp>
      <p:sp>
        <p:nvSpPr>
          <p:cNvPr id="2" name="Slide Number Placeholder 1"/>
          <p:cNvSpPr>
            <a:spLocks noGrp="1"/>
          </p:cNvSpPr>
          <p:nvPr>
            <p:ph type="sldNum" sz="quarter" idx="12"/>
          </p:nvPr>
        </p:nvSpPr>
        <p:spPr/>
        <p:txBody>
          <a:bodyPr/>
          <a:lstStyle/>
          <a:p>
            <a:fld id="{1005ECF9-F34D-A640-923E-C5EF64CFCEF2}" type="slidenum">
              <a:rPr lang="en-US" smtClean="0"/>
              <a:t>26</a:t>
            </a:fld>
            <a:endParaRPr lang="en-US"/>
          </a:p>
        </p:txBody>
      </p:sp>
      <p:sp>
        <p:nvSpPr>
          <p:cNvPr id="6" name="Rectangle 5"/>
          <p:cNvSpPr/>
          <p:nvPr/>
        </p:nvSpPr>
        <p:spPr>
          <a:xfrm>
            <a:off x="415845" y="4114800"/>
            <a:ext cx="8270955" cy="2554545"/>
          </a:xfrm>
          <a:prstGeom prst="rect">
            <a:avLst/>
          </a:prstGeom>
          <a:solidFill>
            <a:schemeClr val="accent1"/>
          </a:solidFill>
          <a:ln>
            <a:solidFill>
              <a:schemeClr val="bg2">
                <a:lumMod val="60000"/>
                <a:lumOff val="40000"/>
              </a:schemeClr>
            </a:solidFill>
          </a:ln>
          <a:effectLst>
            <a:softEdge rad="139700"/>
          </a:effectLst>
        </p:spPr>
        <p:txBody>
          <a:bodyPr wrap="square">
            <a:spAutoFit/>
          </a:bodyPr>
          <a:lstStyle/>
          <a:p>
            <a:pPr algn="ctr"/>
            <a:endParaRPr lang="en-US" sz="2000" dirty="0" smtClean="0"/>
          </a:p>
          <a:p>
            <a:pPr algn="ctr"/>
            <a:r>
              <a:rPr lang="en-US" sz="2000" dirty="0" smtClean="0"/>
              <a:t>Each </a:t>
            </a:r>
            <a:r>
              <a:rPr lang="en-US" sz="2000" dirty="0"/>
              <a:t>of these dispensations has its distinct seasons for the beginning and development of its work, and each ends with a harvest manifesting its fruits. The harvest at the close of the Jewish age was a period of forty years, lasting from the beginning of Jesus' ministry, when he was </a:t>
            </a:r>
            <a:r>
              <a:rPr lang="en-US" sz="2000" b="1" dirty="0"/>
              <a:t>anointed</a:t>
            </a:r>
            <a:r>
              <a:rPr lang="en-US" sz="2000" dirty="0"/>
              <a:t> of God by the Spirit (</a:t>
            </a:r>
            <a:r>
              <a:rPr lang="en-US" sz="2000" dirty="0">
                <a:hlinkClick r:id="rId3"/>
              </a:rPr>
              <a:t>Acts 10:37</a:t>
            </a:r>
            <a:r>
              <a:rPr lang="en-US" sz="2000" dirty="0"/>
              <a:t>,</a:t>
            </a:r>
            <a:r>
              <a:rPr lang="en-US" sz="2000" dirty="0">
                <a:hlinkClick r:id="rId4"/>
              </a:rPr>
              <a:t>38</a:t>
            </a:r>
            <a:r>
              <a:rPr lang="en-US" sz="2000" dirty="0"/>
              <a:t>), A.D. 29, until the destruction of Jerusalem, A.D. 70. In this harvest the Jewish age ended and the Gospel age began. </a:t>
            </a:r>
            <a:r>
              <a:rPr lang="en-US" sz="2000" dirty="0" smtClean="0"/>
              <a:t> (A 223)</a:t>
            </a:r>
          </a:p>
          <a:p>
            <a:pPr algn="ctr"/>
            <a:endParaRPr lang="en-US" sz="2000" dirty="0">
              <a:solidFill>
                <a:srgbClr val="FAC090"/>
              </a:solidFill>
            </a:endParaRPr>
          </a:p>
        </p:txBody>
      </p:sp>
    </p:spTree>
    <p:extLst>
      <p:ext uri="{BB962C8B-B14F-4D97-AF65-F5344CB8AC3E}">
        <p14:creationId xmlns:p14="http://schemas.microsoft.com/office/powerpoint/2010/main" val="14888049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55899" y="862395"/>
            <a:ext cx="184666" cy="369332"/>
          </a:xfrm>
          <a:prstGeom prst="rect">
            <a:avLst/>
          </a:prstGeom>
          <a:noFill/>
        </p:spPr>
        <p:txBody>
          <a:bodyPr wrap="none" rtlCol="0">
            <a:spAutoFit/>
          </a:bodyPr>
          <a:lstStyle/>
          <a:p>
            <a:endParaRPr lang="en-US" dirty="0"/>
          </a:p>
        </p:txBody>
      </p:sp>
      <p:sp>
        <p:nvSpPr>
          <p:cNvPr id="2" name="Slide Number Placeholder 1"/>
          <p:cNvSpPr>
            <a:spLocks noGrp="1"/>
          </p:cNvSpPr>
          <p:nvPr>
            <p:ph type="sldNum" sz="quarter" idx="12"/>
          </p:nvPr>
        </p:nvSpPr>
        <p:spPr/>
        <p:txBody>
          <a:bodyPr/>
          <a:lstStyle/>
          <a:p>
            <a:fld id="{1005ECF9-F34D-A640-923E-C5EF64CFCEF2}" type="slidenum">
              <a:rPr lang="en-US" smtClean="0"/>
              <a:t>27</a:t>
            </a:fld>
            <a:endParaRPr lang="en-US"/>
          </a:p>
        </p:txBody>
      </p:sp>
      <p:sp>
        <p:nvSpPr>
          <p:cNvPr id="6" name="Rectangle 5"/>
          <p:cNvSpPr/>
          <p:nvPr/>
        </p:nvSpPr>
        <p:spPr>
          <a:xfrm>
            <a:off x="415845" y="4998184"/>
            <a:ext cx="8270955" cy="1631216"/>
          </a:xfrm>
          <a:prstGeom prst="rect">
            <a:avLst/>
          </a:prstGeom>
          <a:solidFill>
            <a:schemeClr val="accent1"/>
          </a:solidFill>
          <a:ln>
            <a:solidFill>
              <a:schemeClr val="bg2">
                <a:lumMod val="60000"/>
                <a:lumOff val="40000"/>
              </a:schemeClr>
            </a:solidFill>
          </a:ln>
          <a:effectLst>
            <a:softEdge rad="139700"/>
          </a:effectLst>
        </p:spPr>
        <p:txBody>
          <a:bodyPr wrap="square">
            <a:spAutoFit/>
          </a:bodyPr>
          <a:lstStyle/>
          <a:p>
            <a:pPr algn="ctr"/>
            <a:endParaRPr lang="en-US" sz="2000" dirty="0" smtClean="0"/>
          </a:p>
          <a:p>
            <a:pPr algn="ctr"/>
            <a:r>
              <a:rPr lang="en-US" sz="2000" dirty="0"/>
              <a:t>Now notice on the chart the harvest or end of the Gospel age; notice the two parts into which it is divided--seven years and thirty-three years, the exact parallel of the harvest of the Jewish age. </a:t>
            </a:r>
            <a:r>
              <a:rPr lang="en-US" sz="2000" dirty="0" smtClean="0"/>
              <a:t>(A 238)</a:t>
            </a:r>
            <a:endParaRPr lang="en-US" sz="2000" dirty="0">
              <a:solidFill>
                <a:srgbClr val="FAC090"/>
              </a:solidFill>
            </a:endParaRPr>
          </a:p>
          <a:p>
            <a:pPr algn="ctr"/>
            <a:endParaRPr lang="en-US" sz="2000" dirty="0">
              <a:solidFill>
                <a:srgbClr val="FAC090"/>
              </a:solidFill>
            </a:endParaRPr>
          </a:p>
        </p:txBody>
      </p:sp>
    </p:spTree>
    <p:extLst>
      <p:ext uri="{BB962C8B-B14F-4D97-AF65-F5344CB8AC3E}">
        <p14:creationId xmlns:p14="http://schemas.microsoft.com/office/powerpoint/2010/main" val="32835038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55899" y="862395"/>
            <a:ext cx="184666" cy="369332"/>
          </a:xfrm>
          <a:prstGeom prst="rect">
            <a:avLst/>
          </a:prstGeom>
          <a:noFill/>
        </p:spPr>
        <p:txBody>
          <a:bodyPr wrap="none" rtlCol="0">
            <a:spAutoFit/>
          </a:bodyPr>
          <a:lstStyle/>
          <a:p>
            <a:endParaRPr lang="en-US" dirty="0"/>
          </a:p>
        </p:txBody>
      </p:sp>
      <p:sp>
        <p:nvSpPr>
          <p:cNvPr id="2" name="Slide Number Placeholder 1"/>
          <p:cNvSpPr>
            <a:spLocks noGrp="1"/>
          </p:cNvSpPr>
          <p:nvPr>
            <p:ph type="sldNum" sz="quarter" idx="12"/>
          </p:nvPr>
        </p:nvSpPr>
        <p:spPr/>
        <p:txBody>
          <a:bodyPr/>
          <a:lstStyle/>
          <a:p>
            <a:fld id="{1005ECF9-F34D-A640-923E-C5EF64CFCEF2}" type="slidenum">
              <a:rPr lang="en-US" smtClean="0"/>
              <a:t>28</a:t>
            </a:fld>
            <a:endParaRPr lang="en-US"/>
          </a:p>
        </p:txBody>
      </p:sp>
      <p:sp>
        <p:nvSpPr>
          <p:cNvPr id="6" name="Rectangle 5"/>
          <p:cNvSpPr/>
          <p:nvPr/>
        </p:nvSpPr>
        <p:spPr>
          <a:xfrm>
            <a:off x="415845" y="304800"/>
            <a:ext cx="8270955" cy="3785652"/>
          </a:xfrm>
          <a:prstGeom prst="rect">
            <a:avLst/>
          </a:prstGeom>
          <a:solidFill>
            <a:schemeClr val="accent1"/>
          </a:solidFill>
          <a:ln>
            <a:solidFill>
              <a:schemeClr val="bg2">
                <a:lumMod val="60000"/>
                <a:lumOff val="40000"/>
              </a:schemeClr>
            </a:solidFill>
          </a:ln>
          <a:effectLst>
            <a:softEdge rad="139700"/>
          </a:effectLst>
        </p:spPr>
        <p:txBody>
          <a:bodyPr wrap="square">
            <a:spAutoFit/>
          </a:bodyPr>
          <a:lstStyle/>
          <a:p>
            <a:r>
              <a:rPr lang="en-US" sz="2000" dirty="0" smtClean="0"/>
              <a:t>1916 </a:t>
            </a:r>
            <a:r>
              <a:rPr lang="en-US" sz="2000" dirty="0"/>
              <a:t>the Pastor clearly stated that the parallels apply to the nominal systems, and not the true church.  </a:t>
            </a:r>
          </a:p>
          <a:p>
            <a:r>
              <a:rPr lang="en-US" sz="2000" dirty="0"/>
              <a:t> </a:t>
            </a:r>
          </a:p>
          <a:p>
            <a:r>
              <a:rPr lang="en-US" sz="2000" dirty="0" smtClean="0"/>
              <a:t>It is my interpretation that the pastor </a:t>
            </a:r>
            <a:r>
              <a:rPr lang="en-US" sz="2000" dirty="0"/>
              <a:t>uncoupled and separated the term harvest from the parallels in R5950 and the forwards.  </a:t>
            </a:r>
            <a:endParaRPr lang="en-US" sz="2000" dirty="0" smtClean="0"/>
          </a:p>
          <a:p>
            <a:endParaRPr lang="en-US" sz="2000" dirty="0"/>
          </a:p>
          <a:p>
            <a:r>
              <a:rPr lang="en-US" sz="2000" dirty="0"/>
              <a:t>“The parallels affected </a:t>
            </a:r>
            <a:r>
              <a:rPr lang="en-US" sz="2000" b="1" dirty="0"/>
              <a:t>merely </a:t>
            </a:r>
            <a:r>
              <a:rPr lang="en-US" sz="2000" dirty="0"/>
              <a:t>the nominal Jewish House </a:t>
            </a:r>
            <a:r>
              <a:rPr lang="en-US" sz="2000" b="1" u="sng" dirty="0"/>
              <a:t>there</a:t>
            </a:r>
            <a:r>
              <a:rPr lang="en-US" sz="2000" dirty="0"/>
              <a:t> and the nominal Christian House </a:t>
            </a:r>
            <a:r>
              <a:rPr lang="en-US" sz="2000" b="1" u="sng" dirty="0"/>
              <a:t>here</a:t>
            </a:r>
            <a:r>
              <a:rPr lang="en-US" sz="2000" dirty="0"/>
              <a:t>…”  </a:t>
            </a:r>
            <a:endParaRPr lang="en-US" sz="2000" dirty="0" smtClean="0"/>
          </a:p>
          <a:p>
            <a:endParaRPr lang="en-US" sz="2000" dirty="0"/>
          </a:p>
          <a:p>
            <a:r>
              <a:rPr lang="en-US" sz="2000" dirty="0" smtClean="0"/>
              <a:t>“</a:t>
            </a:r>
            <a:r>
              <a:rPr lang="en-US" sz="2000" b="1" u="sng" dirty="0"/>
              <a:t>No parallels</a:t>
            </a:r>
            <a:r>
              <a:rPr lang="en-US" sz="2000" dirty="0"/>
              <a:t> as between the Pentecostal Church and the true Church now are to be looked for...” </a:t>
            </a:r>
          </a:p>
          <a:p>
            <a:pPr algn="ctr"/>
            <a:endParaRPr lang="en-US" sz="2000" dirty="0">
              <a:solidFill>
                <a:srgbClr val="FAC090"/>
              </a:solidFill>
            </a:endParaRPr>
          </a:p>
        </p:txBody>
      </p:sp>
    </p:spTree>
    <p:extLst>
      <p:ext uri="{BB962C8B-B14F-4D97-AF65-F5344CB8AC3E}">
        <p14:creationId xmlns:p14="http://schemas.microsoft.com/office/powerpoint/2010/main" val="24216830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55899" y="862395"/>
            <a:ext cx="184666" cy="369332"/>
          </a:xfrm>
          <a:prstGeom prst="rect">
            <a:avLst/>
          </a:prstGeom>
          <a:noFill/>
        </p:spPr>
        <p:txBody>
          <a:bodyPr wrap="none" rtlCol="0">
            <a:spAutoFit/>
          </a:bodyPr>
          <a:lstStyle/>
          <a:p>
            <a:endParaRPr lang="en-US" dirty="0"/>
          </a:p>
        </p:txBody>
      </p:sp>
      <p:sp>
        <p:nvSpPr>
          <p:cNvPr id="2" name="Slide Number Placeholder 1"/>
          <p:cNvSpPr>
            <a:spLocks noGrp="1"/>
          </p:cNvSpPr>
          <p:nvPr>
            <p:ph type="sldNum" sz="quarter" idx="12"/>
          </p:nvPr>
        </p:nvSpPr>
        <p:spPr/>
        <p:txBody>
          <a:bodyPr/>
          <a:lstStyle/>
          <a:p>
            <a:fld id="{1005ECF9-F34D-A640-923E-C5EF64CFCEF2}" type="slidenum">
              <a:rPr lang="en-US" smtClean="0"/>
              <a:t>29</a:t>
            </a:fld>
            <a:endParaRPr lang="en-US"/>
          </a:p>
        </p:txBody>
      </p:sp>
      <p:sp>
        <p:nvSpPr>
          <p:cNvPr id="5" name="Rectangle 4"/>
          <p:cNvSpPr/>
          <p:nvPr/>
        </p:nvSpPr>
        <p:spPr>
          <a:xfrm>
            <a:off x="7924800" y="1981200"/>
            <a:ext cx="1219200" cy="2438400"/>
          </a:xfrm>
          <a:prstGeom prst="rect">
            <a:avLst/>
          </a:prstGeom>
          <a:solidFill>
            <a:schemeClr val="accent1">
              <a:alpha val="28000"/>
            </a:schemeClr>
          </a:solidFill>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9851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1323898"/>
            <a:ext cx="6400800" cy="735015"/>
          </a:xfrm>
          <a:prstGeom prst="rect">
            <a:avLst/>
          </a:prstGeom>
        </p:spPr>
        <p:txBody>
          <a:bodyPr vert="horz" lIns="91440" tIns="45720" rIns="91440" bIns="45720" rtlCol="0" anchor="b" anchorCtr="0">
            <a:normAutofit fontScale="975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solidFill>
                <a:schemeClr val="accent4">
                  <a:lumMod val="40000"/>
                  <a:lumOff val="6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045" y="1411969"/>
            <a:ext cx="8270955" cy="4988831"/>
          </a:xfrm>
          <a:prstGeom prst="roundRect">
            <a:avLst>
              <a:gd name="adj" fmla="val 8594"/>
            </a:avLst>
          </a:prstGeom>
          <a:solidFill>
            <a:srgbClr val="FFFFFF">
              <a:shade val="85000"/>
            </a:srgbClr>
          </a:solidFill>
          <a:ln>
            <a:noFill/>
          </a:ln>
          <a:effectLst>
            <a:outerShdw blurRad="76200" dist="38100" dir="18900000" sx="0" sy="0" algn="tl" rotWithShape="0">
              <a:srgbClr val="000000">
                <a:alpha val="43000"/>
              </a:srgbClr>
            </a:outerShdw>
            <a:reflection blurRad="12700" stA="38000" endPos="28000" dist="5000" dir="5400000" sy="-100000" algn="bl" rotWithShape="0"/>
            <a:softEdge rad="114300"/>
          </a:effectLst>
        </p:spPr>
      </p:pic>
      <p:sp>
        <p:nvSpPr>
          <p:cNvPr id="6" name="Rectangle 5"/>
          <p:cNvSpPr/>
          <p:nvPr/>
        </p:nvSpPr>
        <p:spPr>
          <a:xfrm>
            <a:off x="550140" y="464500"/>
            <a:ext cx="8043719" cy="523220"/>
          </a:xfrm>
          <a:prstGeom prst="rect">
            <a:avLst/>
          </a:prstGeom>
          <a:ln>
            <a:solidFill>
              <a:schemeClr val="bg2">
                <a:lumMod val="60000"/>
                <a:lumOff val="40000"/>
              </a:schemeClr>
            </a:solidFill>
          </a:ln>
        </p:spPr>
        <p:txBody>
          <a:bodyPr wrap="square">
            <a:spAutoFit/>
          </a:bodyPr>
          <a:lstStyle/>
          <a:p>
            <a:pPr algn="ctr"/>
            <a:r>
              <a:rPr lang="en-US" sz="2800" b="1" dirty="0" smtClean="0">
                <a:solidFill>
                  <a:srgbClr val="FAC090"/>
                </a:solidFill>
              </a:rPr>
              <a:t>WHAT IS THAT CHART ON YOUR WALL?</a:t>
            </a:r>
            <a:endParaRPr lang="en-US" sz="2800" b="1" dirty="0">
              <a:solidFill>
                <a:srgbClr val="FAC090"/>
              </a:solidFill>
            </a:endParaRPr>
          </a:p>
        </p:txBody>
      </p:sp>
      <p:sp>
        <p:nvSpPr>
          <p:cNvPr id="7" name="Rectangle 6"/>
          <p:cNvSpPr/>
          <p:nvPr/>
        </p:nvSpPr>
        <p:spPr>
          <a:xfrm>
            <a:off x="467852" y="1752600"/>
            <a:ext cx="8270955" cy="2616101"/>
          </a:xfrm>
          <a:prstGeom prst="rect">
            <a:avLst/>
          </a:prstGeom>
          <a:solidFill>
            <a:schemeClr val="accent1"/>
          </a:solidFill>
          <a:ln>
            <a:solidFill>
              <a:schemeClr val="bg2">
                <a:lumMod val="60000"/>
                <a:lumOff val="40000"/>
              </a:schemeClr>
            </a:solidFill>
          </a:ln>
          <a:effectLst>
            <a:softEdge rad="254000"/>
          </a:effectLst>
        </p:spPr>
        <p:txBody>
          <a:bodyPr wrap="square">
            <a:spAutoFit/>
          </a:bodyPr>
          <a:lstStyle/>
          <a:p>
            <a:pPr algn="ctr"/>
            <a:endParaRPr lang="en-US" sz="2000" dirty="0" smtClean="0">
              <a:solidFill>
                <a:srgbClr val="FFFFFF"/>
              </a:solidFill>
            </a:endParaRPr>
          </a:p>
          <a:p>
            <a:pPr algn="ctr"/>
            <a:endParaRPr lang="en-US" sz="800" dirty="0" smtClean="0">
              <a:solidFill>
                <a:srgbClr val="FFFFFF"/>
              </a:solidFill>
            </a:endParaRPr>
          </a:p>
          <a:p>
            <a:pPr algn="ctr"/>
            <a:endParaRPr lang="en-US" sz="800" dirty="0" smtClean="0">
              <a:solidFill>
                <a:srgbClr val="FFFFFF"/>
              </a:solidFill>
            </a:endParaRPr>
          </a:p>
          <a:p>
            <a:pPr algn="ctr"/>
            <a:r>
              <a:rPr lang="en-US" sz="3200" dirty="0" smtClean="0">
                <a:solidFill>
                  <a:srgbClr val="FFFFFF"/>
                </a:solidFill>
              </a:rPr>
              <a:t>This “Chart </a:t>
            </a:r>
            <a:r>
              <a:rPr lang="en-US" sz="3200" dirty="0">
                <a:solidFill>
                  <a:srgbClr val="FFFFFF"/>
                </a:solidFill>
              </a:rPr>
              <a:t>O</a:t>
            </a:r>
            <a:r>
              <a:rPr lang="en-US" sz="3200" dirty="0" smtClean="0">
                <a:solidFill>
                  <a:srgbClr val="FFFFFF"/>
                </a:solidFill>
              </a:rPr>
              <a:t>f </a:t>
            </a:r>
            <a:r>
              <a:rPr lang="en-US" sz="3200" dirty="0">
                <a:solidFill>
                  <a:srgbClr val="FFFFFF"/>
                </a:solidFill>
              </a:rPr>
              <a:t>T</a:t>
            </a:r>
            <a:r>
              <a:rPr lang="en-US" sz="3200" dirty="0" smtClean="0">
                <a:solidFill>
                  <a:srgbClr val="FFFFFF"/>
                </a:solidFill>
              </a:rPr>
              <a:t>he Ages” is an </a:t>
            </a:r>
          </a:p>
          <a:p>
            <a:pPr algn="ctr"/>
            <a:r>
              <a:rPr lang="en-US" sz="3200" dirty="0" smtClean="0">
                <a:solidFill>
                  <a:srgbClr val="FFFFFF"/>
                </a:solidFill>
              </a:rPr>
              <a:t>“illustration of the Plan of God </a:t>
            </a:r>
          </a:p>
          <a:p>
            <a:pPr algn="ctr"/>
            <a:r>
              <a:rPr lang="en-US" sz="3200" dirty="0" smtClean="0">
                <a:solidFill>
                  <a:srgbClr val="FFFFFF"/>
                </a:solidFill>
              </a:rPr>
              <a:t>for the world’s salvation”</a:t>
            </a:r>
          </a:p>
          <a:p>
            <a:pPr algn="ctr"/>
            <a:r>
              <a:rPr lang="en-US" sz="3200" dirty="0" smtClean="0">
                <a:solidFill>
                  <a:srgbClr val="93CDDD"/>
                </a:solidFill>
              </a:rPr>
              <a:t>    </a:t>
            </a:r>
          </a:p>
        </p:txBody>
      </p:sp>
      <p:sp>
        <p:nvSpPr>
          <p:cNvPr id="2" name="Slide Number Placeholder 1"/>
          <p:cNvSpPr>
            <a:spLocks noGrp="1"/>
          </p:cNvSpPr>
          <p:nvPr>
            <p:ph type="sldNum" sz="quarter" idx="12"/>
          </p:nvPr>
        </p:nvSpPr>
        <p:spPr/>
        <p:txBody>
          <a:bodyPr/>
          <a:lstStyle/>
          <a:p>
            <a:pPr eaLnBrk="1" latinLnBrk="0" hangingPunct="1"/>
            <a:fld id="{D2E57653-3E58-4892-A7ED-712530ACC680}" type="slidenum">
              <a:rPr kumimoji="0" lang="en-US" smtClean="0"/>
              <a:pPr eaLnBrk="1" latinLnBrk="0" hangingPunct="1"/>
              <a:t>3</a:t>
            </a:fld>
            <a:endParaRPr kumimoji="0" lang="en-US"/>
          </a:p>
        </p:txBody>
      </p:sp>
    </p:spTree>
    <p:extLst>
      <p:ext uri="{BB962C8B-B14F-4D97-AF65-F5344CB8AC3E}">
        <p14:creationId xmlns:p14="http://schemas.microsoft.com/office/powerpoint/2010/main" val="7081746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val 7"/>
          <p:cNvSpPr/>
          <p:nvPr/>
        </p:nvSpPr>
        <p:spPr>
          <a:xfrm>
            <a:off x="4953000" y="3113941"/>
            <a:ext cx="381000" cy="391259"/>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755899" y="862395"/>
            <a:ext cx="184666" cy="369332"/>
          </a:xfrm>
          <a:prstGeom prst="rect">
            <a:avLst/>
          </a:prstGeom>
          <a:noFill/>
        </p:spPr>
        <p:txBody>
          <a:bodyPr wrap="none" rtlCol="0">
            <a:spAutoFit/>
          </a:bodyPr>
          <a:lstStyle/>
          <a:p>
            <a:endParaRPr lang="en-US" dirty="0"/>
          </a:p>
        </p:txBody>
      </p:sp>
      <p:sp>
        <p:nvSpPr>
          <p:cNvPr id="2" name="Slide Number Placeholder 1"/>
          <p:cNvSpPr>
            <a:spLocks noGrp="1"/>
          </p:cNvSpPr>
          <p:nvPr>
            <p:ph type="sldNum" sz="quarter" idx="12"/>
          </p:nvPr>
        </p:nvSpPr>
        <p:spPr/>
        <p:txBody>
          <a:bodyPr/>
          <a:lstStyle/>
          <a:p>
            <a:fld id="{1005ECF9-F34D-A640-923E-C5EF64CFCEF2}" type="slidenum">
              <a:rPr lang="en-US" smtClean="0"/>
              <a:t>30</a:t>
            </a:fld>
            <a:endParaRPr lang="en-US"/>
          </a:p>
        </p:txBody>
      </p:sp>
      <p:pic>
        <p:nvPicPr>
          <p:cNvPr id="4" name="Picture 3" descr="Screen Shot 2019-03-23 at 9.03.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5891" y="163888"/>
            <a:ext cx="4635500" cy="6192462"/>
          </a:xfrm>
          <a:prstGeom prst="roundRect">
            <a:avLst>
              <a:gd name="adj" fmla="val 8594"/>
            </a:avLst>
          </a:prstGeom>
          <a:solidFill>
            <a:srgbClr val="FFFFFF">
              <a:shade val="85000"/>
            </a:srgbClr>
          </a:solidFill>
          <a:ln>
            <a:noFill/>
          </a:ln>
          <a:effectLst>
            <a:outerShdw blurRad="76200" dist="38100" dir="18900000" sx="0" sy="0" algn="tl" rotWithShape="0">
              <a:srgbClr val="000000">
                <a:alpha val="43000"/>
              </a:srgbClr>
            </a:outerShdw>
            <a:reflection blurRad="12700" stA="38000" endPos="28000" dist="5000" dir="5400000" sy="-100000" algn="bl" rotWithShape="0"/>
            <a:softEdge rad="114300"/>
          </a:effectLst>
        </p:spPr>
      </p:pic>
      <p:sp>
        <p:nvSpPr>
          <p:cNvPr id="6" name="Line Callout 1 5"/>
          <p:cNvSpPr/>
          <p:nvPr/>
        </p:nvSpPr>
        <p:spPr>
          <a:xfrm>
            <a:off x="5516602" y="4876800"/>
            <a:ext cx="3017798" cy="457200"/>
          </a:xfrm>
          <a:prstGeom prst="borderCallout1">
            <a:avLst>
              <a:gd name="adj1" fmla="val 88121"/>
              <a:gd name="adj2" fmla="val 2760"/>
              <a:gd name="adj3" fmla="val 102812"/>
              <a:gd name="adj4" fmla="val -14593"/>
            </a:avLst>
          </a:prstGeom>
          <a:ln w="38100">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1 Tim 2:6 A ransom for all</a:t>
            </a:r>
          </a:p>
        </p:txBody>
      </p:sp>
      <p:sp>
        <p:nvSpPr>
          <p:cNvPr id="7" name="Line Callout 1 6"/>
          <p:cNvSpPr/>
          <p:nvPr/>
        </p:nvSpPr>
        <p:spPr>
          <a:xfrm>
            <a:off x="381000" y="4267200"/>
            <a:ext cx="3017798" cy="609600"/>
          </a:xfrm>
          <a:prstGeom prst="borderCallout1">
            <a:avLst>
              <a:gd name="adj1" fmla="val 94434"/>
              <a:gd name="adj2" fmla="val 93735"/>
              <a:gd name="adj3" fmla="val 107021"/>
              <a:gd name="adj4" fmla="val 132923"/>
            </a:avLst>
          </a:prstGeom>
          <a:ln w="38100">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Be ye clean, that bear the vessels of the LORD</a:t>
            </a:r>
          </a:p>
        </p:txBody>
      </p:sp>
      <p:sp>
        <p:nvSpPr>
          <p:cNvPr id="9" name="Line Callout 1 8"/>
          <p:cNvSpPr/>
          <p:nvPr/>
        </p:nvSpPr>
        <p:spPr>
          <a:xfrm>
            <a:off x="381000" y="3429000"/>
            <a:ext cx="3017798" cy="609600"/>
          </a:xfrm>
          <a:prstGeom prst="borderCallout1">
            <a:avLst>
              <a:gd name="adj1" fmla="val 94434"/>
              <a:gd name="adj2" fmla="val 93735"/>
              <a:gd name="adj3" fmla="val 104917"/>
              <a:gd name="adj4" fmla="val 119744"/>
            </a:avLst>
          </a:prstGeom>
          <a:ln w="38100">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GOLDEN LAMPSTAND</a:t>
            </a:r>
          </a:p>
        </p:txBody>
      </p:sp>
      <p:sp>
        <p:nvSpPr>
          <p:cNvPr id="10" name="Line Callout 1 9"/>
          <p:cNvSpPr/>
          <p:nvPr/>
        </p:nvSpPr>
        <p:spPr>
          <a:xfrm>
            <a:off x="5867400" y="2590800"/>
            <a:ext cx="3093998" cy="1219200"/>
          </a:xfrm>
          <a:prstGeom prst="borderCallout1">
            <a:avLst>
              <a:gd name="adj1" fmla="val 88121"/>
              <a:gd name="adj2" fmla="val 2760"/>
              <a:gd name="adj3" fmla="val 102812"/>
              <a:gd name="adj4" fmla="val -14593"/>
            </a:avLst>
          </a:prstGeom>
          <a:ln w="38100">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John 8:</a:t>
            </a:r>
            <a:r>
              <a:rPr lang="en-US" sz="2000" dirty="0" smtClean="0">
                <a:solidFill>
                  <a:schemeClr val="tx1"/>
                </a:solidFill>
              </a:rPr>
              <a:t>32:</a:t>
            </a:r>
            <a:endParaRPr lang="en-US" sz="2000" dirty="0">
              <a:solidFill>
                <a:schemeClr val="tx1"/>
              </a:solidFill>
            </a:endParaRPr>
          </a:p>
          <a:p>
            <a:pPr algn="ctr"/>
            <a:r>
              <a:rPr lang="en-US" sz="2000" dirty="0" smtClean="0">
                <a:solidFill>
                  <a:schemeClr val="tx1"/>
                </a:solidFill>
              </a:rPr>
              <a:t>And ye shall know the truth, and the truth shall make you free. </a:t>
            </a:r>
            <a:r>
              <a:rPr lang="en-US" sz="2000" dirty="0">
                <a:solidFill>
                  <a:schemeClr val="tx1"/>
                </a:solidFill>
              </a:rPr>
              <a:t> </a:t>
            </a:r>
            <a:endParaRPr lang="en-US" sz="2000" dirty="0" smtClean="0">
              <a:solidFill>
                <a:schemeClr val="tx1"/>
              </a:solidFill>
            </a:endParaRPr>
          </a:p>
        </p:txBody>
      </p:sp>
      <p:sp>
        <p:nvSpPr>
          <p:cNvPr id="11" name="Line Callout 1 10"/>
          <p:cNvSpPr/>
          <p:nvPr/>
        </p:nvSpPr>
        <p:spPr>
          <a:xfrm>
            <a:off x="381000" y="2362200"/>
            <a:ext cx="3017798" cy="609600"/>
          </a:xfrm>
          <a:prstGeom prst="borderCallout1">
            <a:avLst>
              <a:gd name="adj1" fmla="val 94434"/>
              <a:gd name="adj2" fmla="val 93735"/>
              <a:gd name="adj3" fmla="val 115438"/>
              <a:gd name="adj4" fmla="val 130797"/>
            </a:avLst>
          </a:prstGeom>
          <a:ln w="38100">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Our Daily Sacrifices to God</a:t>
            </a:r>
          </a:p>
        </p:txBody>
      </p:sp>
      <p:sp>
        <p:nvSpPr>
          <p:cNvPr id="12" name="Line Callout 1 11"/>
          <p:cNvSpPr/>
          <p:nvPr/>
        </p:nvSpPr>
        <p:spPr>
          <a:xfrm>
            <a:off x="5867400" y="685800"/>
            <a:ext cx="3093998" cy="1524000"/>
          </a:xfrm>
          <a:prstGeom prst="borderCallout1">
            <a:avLst>
              <a:gd name="adj1" fmla="val 88121"/>
              <a:gd name="adj2" fmla="val 2760"/>
              <a:gd name="adj3" fmla="val 102812"/>
              <a:gd name="adj4" fmla="val -14593"/>
            </a:avLst>
          </a:prstGeom>
          <a:ln w="38100">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1 John 3:2  …but we know that, when he shall appear, we shall be like him: for we shall see him as he is.</a:t>
            </a:r>
          </a:p>
        </p:txBody>
      </p:sp>
    </p:spTree>
    <p:extLst>
      <p:ext uri="{BB962C8B-B14F-4D97-AF65-F5344CB8AC3E}">
        <p14:creationId xmlns:p14="http://schemas.microsoft.com/office/powerpoint/2010/main" val="25360045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1904999" y="5054244"/>
            <a:ext cx="4114801" cy="1667231"/>
            <a:chOff x="838200" y="5029200"/>
            <a:chExt cx="4114801" cy="1667231"/>
          </a:xfrm>
        </p:grpSpPr>
        <p:sp>
          <p:nvSpPr>
            <p:cNvPr id="2" name="Right Arrow 1"/>
            <p:cNvSpPr/>
            <p:nvPr/>
          </p:nvSpPr>
          <p:spPr>
            <a:xfrm>
              <a:off x="1600200" y="6356350"/>
              <a:ext cx="3352801" cy="3400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FFFFFF"/>
                </a:solidFill>
              </a:endParaRPr>
            </a:p>
          </p:txBody>
        </p:sp>
        <p:sp>
          <p:nvSpPr>
            <p:cNvPr id="4" name="Line Callout 1 3"/>
            <p:cNvSpPr/>
            <p:nvPr/>
          </p:nvSpPr>
          <p:spPr>
            <a:xfrm>
              <a:off x="838200" y="5029200"/>
              <a:ext cx="3124200" cy="845864"/>
            </a:xfrm>
            <a:prstGeom prst="borderCallout1">
              <a:avLst>
                <a:gd name="adj1" fmla="val 98642"/>
                <a:gd name="adj2" fmla="val 4363"/>
                <a:gd name="adj3" fmla="val 177289"/>
                <a:gd name="adj4" fmla="val 29656"/>
              </a:avLst>
            </a:prstGeom>
            <a:ln w="38100">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rPr>
                <a:t>Plane “N”  Tentative Justification</a:t>
              </a:r>
            </a:p>
          </p:txBody>
        </p:sp>
      </p:grpSp>
      <p:sp>
        <p:nvSpPr>
          <p:cNvPr id="3" name="Slide Number Placeholder 2"/>
          <p:cNvSpPr>
            <a:spLocks noGrp="1"/>
          </p:cNvSpPr>
          <p:nvPr>
            <p:ph type="sldNum" sz="quarter" idx="12"/>
          </p:nvPr>
        </p:nvSpPr>
        <p:spPr/>
        <p:txBody>
          <a:bodyPr/>
          <a:lstStyle/>
          <a:p>
            <a:fld id="{1005ECF9-F34D-A640-923E-C5EF64CFCEF2}" type="slidenum">
              <a:rPr lang="en-US" smtClean="0"/>
              <a:t>31</a:t>
            </a:fld>
            <a:endParaRPr lang="en-US"/>
          </a:p>
        </p:txBody>
      </p:sp>
      <p:grpSp>
        <p:nvGrpSpPr>
          <p:cNvPr id="9" name="Group 8"/>
          <p:cNvGrpSpPr/>
          <p:nvPr/>
        </p:nvGrpSpPr>
        <p:grpSpPr>
          <a:xfrm>
            <a:off x="1904999" y="4114800"/>
            <a:ext cx="4114801" cy="1667231"/>
            <a:chOff x="838200" y="5029200"/>
            <a:chExt cx="4114801" cy="1667231"/>
          </a:xfrm>
        </p:grpSpPr>
        <p:sp>
          <p:nvSpPr>
            <p:cNvPr id="10" name="Right Arrow 9"/>
            <p:cNvSpPr/>
            <p:nvPr/>
          </p:nvSpPr>
          <p:spPr>
            <a:xfrm>
              <a:off x="1600200" y="6356350"/>
              <a:ext cx="3352801" cy="3400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FFFFFF"/>
                </a:solidFill>
              </a:endParaRPr>
            </a:p>
          </p:txBody>
        </p:sp>
        <p:sp>
          <p:nvSpPr>
            <p:cNvPr id="11" name="Line Callout 1 10"/>
            <p:cNvSpPr/>
            <p:nvPr/>
          </p:nvSpPr>
          <p:spPr>
            <a:xfrm>
              <a:off x="838200" y="5029200"/>
              <a:ext cx="3124200" cy="845864"/>
            </a:xfrm>
            <a:prstGeom prst="borderCallout1">
              <a:avLst>
                <a:gd name="adj1" fmla="val 98642"/>
                <a:gd name="adj2" fmla="val 4363"/>
                <a:gd name="adj3" fmla="val 177289"/>
                <a:gd name="adj4" fmla="val 29656"/>
              </a:avLst>
            </a:prstGeom>
            <a:ln w="38100">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rPr>
                <a:t>Plane “M”  Vital Justification</a:t>
              </a:r>
            </a:p>
          </p:txBody>
        </p:sp>
      </p:grpSp>
      <p:grpSp>
        <p:nvGrpSpPr>
          <p:cNvPr id="12" name="Group 11"/>
          <p:cNvGrpSpPr/>
          <p:nvPr/>
        </p:nvGrpSpPr>
        <p:grpSpPr>
          <a:xfrm>
            <a:off x="1904999" y="2286000"/>
            <a:ext cx="4114801" cy="1667231"/>
            <a:chOff x="838200" y="5029200"/>
            <a:chExt cx="4114801" cy="1667231"/>
          </a:xfrm>
        </p:grpSpPr>
        <p:sp>
          <p:nvSpPr>
            <p:cNvPr id="13" name="Right Arrow 12"/>
            <p:cNvSpPr/>
            <p:nvPr/>
          </p:nvSpPr>
          <p:spPr>
            <a:xfrm>
              <a:off x="1600200" y="6356350"/>
              <a:ext cx="3352801" cy="3400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rgbClr val="FFFFFF"/>
                </a:solidFill>
              </a:endParaRPr>
            </a:p>
          </p:txBody>
        </p:sp>
        <p:sp>
          <p:nvSpPr>
            <p:cNvPr id="14" name="Line Callout 1 13"/>
            <p:cNvSpPr/>
            <p:nvPr/>
          </p:nvSpPr>
          <p:spPr>
            <a:xfrm>
              <a:off x="838200" y="5029200"/>
              <a:ext cx="3124200" cy="845864"/>
            </a:xfrm>
            <a:prstGeom prst="borderCallout1">
              <a:avLst>
                <a:gd name="adj1" fmla="val 98642"/>
                <a:gd name="adj2" fmla="val 4363"/>
                <a:gd name="adj3" fmla="val 177289"/>
                <a:gd name="adj4" fmla="val 29656"/>
              </a:avLst>
            </a:prstGeom>
            <a:ln w="38100">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rPr>
                <a:t>Plane “L”  Spirit Birth</a:t>
              </a:r>
            </a:p>
          </p:txBody>
        </p:sp>
      </p:grpSp>
    </p:spTree>
    <p:extLst>
      <p:ext uri="{BB962C8B-B14F-4D97-AF65-F5344CB8AC3E}">
        <p14:creationId xmlns:p14="http://schemas.microsoft.com/office/powerpoint/2010/main" val="36880071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05ECF9-F34D-A640-923E-C5EF64CFCEF2}" type="slidenum">
              <a:rPr lang="en-US" smtClean="0"/>
              <a:t>32</a:t>
            </a:fld>
            <a:endParaRPr lang="en-US"/>
          </a:p>
        </p:txBody>
      </p:sp>
      <p:sp>
        <p:nvSpPr>
          <p:cNvPr id="8" name="Isosceles Triangle 7"/>
          <p:cNvSpPr/>
          <p:nvPr/>
        </p:nvSpPr>
        <p:spPr>
          <a:xfrm>
            <a:off x="5562600" y="2667000"/>
            <a:ext cx="2133600" cy="1752601"/>
          </a:xfrm>
          <a:prstGeom prst="triangle">
            <a:avLst>
              <a:gd name="adj" fmla="val 46760"/>
            </a:avLst>
          </a:prstGeom>
          <a:solidFill>
            <a:schemeClr val="accent3">
              <a:lumMod val="60000"/>
              <a:lumOff val="40000"/>
              <a:alpha val="2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5519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381000"/>
            <a:ext cx="4757524" cy="6039342"/>
          </a:xfrm>
          <a:prstGeom prst="rect">
            <a:avLst/>
          </a:prstGeom>
        </p:spPr>
      </p:pic>
      <p:sp>
        <p:nvSpPr>
          <p:cNvPr id="4" name="Left Arrow 3"/>
          <p:cNvSpPr/>
          <p:nvPr/>
        </p:nvSpPr>
        <p:spPr>
          <a:xfrm>
            <a:off x="4495800" y="838200"/>
            <a:ext cx="4267200" cy="457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“x”  The Christ will be the head of all things.</a:t>
            </a:r>
            <a:endParaRPr lang="en-US" sz="1600" dirty="0"/>
          </a:p>
        </p:txBody>
      </p:sp>
      <p:sp>
        <p:nvSpPr>
          <p:cNvPr id="6" name="Left Arrow 5"/>
          <p:cNvSpPr/>
          <p:nvPr/>
        </p:nvSpPr>
        <p:spPr>
          <a:xfrm>
            <a:off x="4666348" y="1143000"/>
            <a:ext cx="4343400" cy="9144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“y” The great company (spirit beings but not Divine beings)</a:t>
            </a:r>
            <a:endParaRPr lang="en-US" sz="1600" dirty="0"/>
          </a:p>
        </p:txBody>
      </p:sp>
      <p:sp>
        <p:nvSpPr>
          <p:cNvPr id="7" name="Left Arrow 6"/>
          <p:cNvSpPr/>
          <p:nvPr/>
        </p:nvSpPr>
        <p:spPr>
          <a:xfrm>
            <a:off x="5029200" y="1752600"/>
            <a:ext cx="3733800" cy="9906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“z” Israel restored – the head of earthly nations.</a:t>
            </a:r>
            <a:endParaRPr lang="en-US" sz="1600" dirty="0"/>
          </a:p>
        </p:txBody>
      </p:sp>
      <p:sp>
        <p:nvSpPr>
          <p:cNvPr id="9" name="Left Arrow 8"/>
          <p:cNvSpPr/>
          <p:nvPr/>
        </p:nvSpPr>
        <p:spPr>
          <a:xfrm>
            <a:off x="5257800" y="2209800"/>
            <a:ext cx="3751947" cy="16764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“W” The world restored to perfection – like the head of the human race, Adam before he sinned. </a:t>
            </a:r>
            <a:endParaRPr lang="en-US" sz="1600" dirty="0"/>
          </a:p>
        </p:txBody>
      </p:sp>
      <p:sp>
        <p:nvSpPr>
          <p:cNvPr id="10" name="Line Callout 1 9"/>
          <p:cNvSpPr/>
          <p:nvPr/>
        </p:nvSpPr>
        <p:spPr>
          <a:xfrm>
            <a:off x="152400" y="1907672"/>
            <a:ext cx="1676400" cy="685800"/>
          </a:xfrm>
          <a:prstGeom prst="borderCallout1">
            <a:avLst>
              <a:gd name="adj1" fmla="val -234"/>
              <a:gd name="adj2" fmla="val 99241"/>
              <a:gd name="adj3" fmla="val 16936"/>
              <a:gd name="adj4" fmla="val 130181"/>
            </a:avLst>
          </a:prstGeom>
          <a:ln w="63500">
            <a:prstDash val="solid"/>
          </a:ln>
          <a:effectLst>
            <a:outerShdw blurRad="40000" dist="23000" dir="5400000" sx="37000" sy="37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PLANE “L”</a:t>
            </a:r>
            <a:endParaRPr lang="en-US" sz="2000" dirty="0">
              <a:solidFill>
                <a:srgbClr val="FFFFFF"/>
              </a:solidFill>
            </a:endParaRPr>
          </a:p>
        </p:txBody>
      </p:sp>
      <p:sp>
        <p:nvSpPr>
          <p:cNvPr id="12" name="Line Callout 1 11"/>
          <p:cNvSpPr/>
          <p:nvPr/>
        </p:nvSpPr>
        <p:spPr>
          <a:xfrm>
            <a:off x="152400" y="804124"/>
            <a:ext cx="1676400" cy="643676"/>
          </a:xfrm>
          <a:prstGeom prst="borderCallout1">
            <a:avLst>
              <a:gd name="adj1" fmla="val 2727"/>
              <a:gd name="adj2" fmla="val 98505"/>
              <a:gd name="adj3" fmla="val 66234"/>
              <a:gd name="adj4" fmla="val 129079"/>
            </a:avLst>
          </a:prstGeom>
          <a:ln w="63500">
            <a:prstDash val="solid"/>
          </a:ln>
          <a:effectLst>
            <a:outerShdw blurRad="40000" dist="23000" dir="5400000" sx="37000" sy="37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PLANE “K”</a:t>
            </a:r>
            <a:endParaRPr lang="en-US" sz="2000" dirty="0">
              <a:solidFill>
                <a:srgbClr val="FFFFFF"/>
              </a:solidFill>
            </a:endParaRPr>
          </a:p>
        </p:txBody>
      </p:sp>
      <p:sp>
        <p:nvSpPr>
          <p:cNvPr id="2" name="Slide Number Placeholder 1"/>
          <p:cNvSpPr>
            <a:spLocks noGrp="1"/>
          </p:cNvSpPr>
          <p:nvPr>
            <p:ph type="sldNum" sz="quarter" idx="12"/>
          </p:nvPr>
        </p:nvSpPr>
        <p:spPr/>
        <p:txBody>
          <a:bodyPr/>
          <a:lstStyle/>
          <a:p>
            <a:fld id="{1005ECF9-F34D-A640-923E-C5EF64CFCEF2}" type="slidenum">
              <a:rPr lang="en-US" smtClean="0"/>
              <a:t>33</a:t>
            </a:fld>
            <a:endParaRPr lang="en-US"/>
          </a:p>
        </p:txBody>
      </p:sp>
      <p:sp>
        <p:nvSpPr>
          <p:cNvPr id="11" name="Line Callout 1 10"/>
          <p:cNvSpPr/>
          <p:nvPr/>
        </p:nvSpPr>
        <p:spPr>
          <a:xfrm>
            <a:off x="162556" y="4038600"/>
            <a:ext cx="1676400" cy="685800"/>
          </a:xfrm>
          <a:prstGeom prst="borderCallout1">
            <a:avLst>
              <a:gd name="adj1" fmla="val -234"/>
              <a:gd name="adj2" fmla="val 99241"/>
              <a:gd name="adj3" fmla="val 67439"/>
              <a:gd name="adj4" fmla="val 124060"/>
            </a:avLst>
          </a:prstGeom>
          <a:ln w="63500">
            <a:prstDash val="solid"/>
          </a:ln>
          <a:effectLst>
            <a:outerShdw blurRad="40000" dist="23000" dir="5400000" sx="37000" sy="37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PLANE “N”</a:t>
            </a:r>
            <a:endParaRPr lang="en-US" sz="2000" dirty="0">
              <a:solidFill>
                <a:srgbClr val="FFFFFF"/>
              </a:solidFill>
            </a:endParaRPr>
          </a:p>
        </p:txBody>
      </p:sp>
      <p:sp>
        <p:nvSpPr>
          <p:cNvPr id="13" name="Rectangle 12"/>
          <p:cNvSpPr/>
          <p:nvPr/>
        </p:nvSpPr>
        <p:spPr>
          <a:xfrm>
            <a:off x="1143000" y="4800600"/>
            <a:ext cx="6781800" cy="1761615"/>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At the end of the millennial age the great pyramid of the chart will be complete.  During that 1000 years reign of Christ, the results of </a:t>
            </a:r>
            <a:r>
              <a:rPr lang="en-US" sz="2000" dirty="0" err="1" smtClean="0">
                <a:solidFill>
                  <a:srgbClr val="FFFFFF"/>
                </a:solidFill>
              </a:rPr>
              <a:t>Adamic</a:t>
            </a:r>
            <a:r>
              <a:rPr lang="en-US" sz="2000" dirty="0" smtClean="0">
                <a:solidFill>
                  <a:srgbClr val="FFFFFF"/>
                </a:solidFill>
              </a:rPr>
              <a:t> death will be gradually swallowed up or destroyed. </a:t>
            </a:r>
          </a:p>
        </p:txBody>
      </p:sp>
      <p:sp>
        <p:nvSpPr>
          <p:cNvPr id="5" name="Right Arrow 4"/>
          <p:cNvSpPr/>
          <p:nvPr/>
        </p:nvSpPr>
        <p:spPr>
          <a:xfrm>
            <a:off x="2133600" y="4106863"/>
            <a:ext cx="3886200" cy="24463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Isa. 65:20 – Those who refuse to progress in 100 years.</a:t>
            </a:r>
          </a:p>
          <a:p>
            <a:pPr algn="ctr"/>
            <a:endParaRPr lang="en-US" sz="1100" dirty="0"/>
          </a:p>
          <a:p>
            <a:pPr algn="ctr"/>
            <a:r>
              <a:rPr lang="en-US" sz="1600" dirty="0" smtClean="0"/>
              <a:t>Rev. 20:9 Those in final trial at end of millennium. </a:t>
            </a:r>
            <a:endParaRPr lang="en-US" sz="1600" dirty="0"/>
          </a:p>
        </p:txBody>
      </p:sp>
    </p:spTree>
    <p:extLst>
      <p:ext uri="{BB962C8B-B14F-4D97-AF65-F5344CB8AC3E}">
        <p14:creationId xmlns:p14="http://schemas.microsoft.com/office/powerpoint/2010/main" val="28782161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1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1000" fill="hold"/>
                                        <p:tgtEl>
                                          <p:spTgt spid="9"/>
                                        </p:tgtEl>
                                        <p:attrNameLst>
                                          <p:attrName>ppt_x</p:attrName>
                                        </p:attrNameLst>
                                      </p:cBhvr>
                                      <p:tavLst>
                                        <p:tav tm="0">
                                          <p:val>
                                            <p:strVal val="1+#ppt_w/2"/>
                                          </p:val>
                                        </p:tav>
                                        <p:tav tm="100000">
                                          <p:val>
                                            <p:strVal val="#ppt_x"/>
                                          </p:val>
                                        </p:tav>
                                      </p:tavLst>
                                    </p:anim>
                                    <p:anim calcmode="lin" valueType="num">
                                      <p:cBhvr additive="base">
                                        <p:cTn id="31" dur="1000" fill="hold"/>
                                        <p:tgtEl>
                                          <p:spTgt spid="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1000" fill="hold"/>
                                        <p:tgtEl>
                                          <p:spTgt spid="5"/>
                                        </p:tgtEl>
                                        <p:attrNameLst>
                                          <p:attrName>ppt_x</p:attrName>
                                        </p:attrNameLst>
                                      </p:cBhvr>
                                      <p:tavLst>
                                        <p:tav tm="0">
                                          <p:val>
                                            <p:strVal val="0-#ppt_w/2"/>
                                          </p:val>
                                        </p:tav>
                                        <p:tav tm="100000">
                                          <p:val>
                                            <p:strVal val="#ppt_x"/>
                                          </p:val>
                                        </p:tav>
                                      </p:tavLst>
                                    </p:anim>
                                    <p:anim calcmode="lin" valueType="num">
                                      <p:cBhvr additive="base">
                                        <p:cTn id="37"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3"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05ECF9-F34D-A640-923E-C5EF64CFCEF2}" type="slidenum">
              <a:rPr lang="en-US" smtClean="0"/>
              <a:t>34</a:t>
            </a:fld>
            <a:endParaRPr lang="en-US"/>
          </a:p>
        </p:txBody>
      </p:sp>
      <p:sp>
        <p:nvSpPr>
          <p:cNvPr id="3" name="Rectangle 2"/>
          <p:cNvSpPr/>
          <p:nvPr/>
        </p:nvSpPr>
        <p:spPr>
          <a:xfrm>
            <a:off x="914400" y="1371600"/>
            <a:ext cx="7315200" cy="2743200"/>
          </a:xfrm>
          <a:prstGeom prst="rect">
            <a:avLst/>
          </a:prstGeom>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While the mass of mankind, groping in the darkness of ignorance, must await the actual developments of God’s plan, before they can realize the glorious character of the Divine Architect, it is the privilege of the child of God to see by faith and the light of his lamp the foretold glories of the future, and thereby to appreciate the otherwise mysterious dealings of the past and the present. </a:t>
            </a:r>
          </a:p>
          <a:p>
            <a:pPr algn="ctr"/>
            <a:r>
              <a:rPr lang="en-US" sz="2000" dirty="0" smtClean="0">
                <a:solidFill>
                  <a:srgbClr val="FFFFFF"/>
                </a:solidFill>
              </a:rPr>
              <a:t>(A - Page 66)</a:t>
            </a:r>
          </a:p>
        </p:txBody>
      </p:sp>
    </p:spTree>
    <p:extLst>
      <p:ext uri="{BB962C8B-B14F-4D97-AF65-F5344CB8AC3E}">
        <p14:creationId xmlns:p14="http://schemas.microsoft.com/office/powerpoint/2010/main" val="30506164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39" y="1504582"/>
            <a:ext cx="8043719" cy="4851768"/>
          </a:xfrm>
          <a:prstGeom prst="roundRect">
            <a:avLst>
              <a:gd name="adj" fmla="val 8594"/>
            </a:avLst>
          </a:prstGeom>
          <a:solidFill>
            <a:srgbClr val="FFFFFF">
              <a:shade val="85000"/>
            </a:srgbClr>
          </a:solidFill>
          <a:ln>
            <a:noFill/>
          </a:ln>
          <a:effectLst>
            <a:outerShdw blurRad="76200" dist="38100" dir="18900000" sx="0" sy="0" algn="tl" rotWithShape="0">
              <a:srgbClr val="000000">
                <a:alpha val="43000"/>
              </a:srgbClr>
            </a:outerShdw>
            <a:reflection blurRad="12700" stA="38000" endPos="28000" dist="5000" dir="5400000" sy="-100000" algn="bl" rotWithShape="0"/>
            <a:softEdge rad="114300"/>
          </a:effectLst>
        </p:spPr>
      </p:pic>
      <p:sp>
        <p:nvSpPr>
          <p:cNvPr id="7" name="Rectangle 6"/>
          <p:cNvSpPr/>
          <p:nvPr/>
        </p:nvSpPr>
        <p:spPr>
          <a:xfrm>
            <a:off x="550140" y="228600"/>
            <a:ext cx="8043719" cy="954107"/>
          </a:xfrm>
          <a:prstGeom prst="rect">
            <a:avLst/>
          </a:prstGeom>
          <a:ln>
            <a:solidFill>
              <a:schemeClr val="bg2">
                <a:lumMod val="60000"/>
                <a:lumOff val="40000"/>
              </a:schemeClr>
            </a:solidFill>
          </a:ln>
        </p:spPr>
        <p:txBody>
          <a:bodyPr wrap="square">
            <a:spAutoFit/>
          </a:bodyPr>
          <a:lstStyle/>
          <a:p>
            <a:pPr algn="ctr"/>
            <a:r>
              <a:rPr lang="en-US" sz="2800" b="1" dirty="0" smtClean="0">
                <a:solidFill>
                  <a:srgbClr val="FAC090"/>
                </a:solidFill>
              </a:rPr>
              <a:t>Glory to God in the highest: on earth, </a:t>
            </a:r>
          </a:p>
          <a:p>
            <a:pPr algn="ctr"/>
            <a:r>
              <a:rPr lang="en-US" sz="2800" b="1" dirty="0" smtClean="0">
                <a:solidFill>
                  <a:srgbClr val="FAC090"/>
                </a:solidFill>
              </a:rPr>
              <a:t>peace, good will toward men!</a:t>
            </a:r>
            <a:endParaRPr lang="en-US" sz="2800" b="1" dirty="0">
              <a:solidFill>
                <a:srgbClr val="FAC090"/>
              </a:solidFill>
            </a:endParaRPr>
          </a:p>
        </p:txBody>
      </p:sp>
      <p:sp>
        <p:nvSpPr>
          <p:cNvPr id="2" name="Slide Number Placeholder 1"/>
          <p:cNvSpPr>
            <a:spLocks noGrp="1"/>
          </p:cNvSpPr>
          <p:nvPr>
            <p:ph type="sldNum" sz="quarter" idx="12"/>
          </p:nvPr>
        </p:nvSpPr>
        <p:spPr/>
        <p:txBody>
          <a:bodyPr/>
          <a:lstStyle/>
          <a:p>
            <a:fld id="{1005ECF9-F34D-A640-923E-C5EF64CFCEF2}" type="slidenum">
              <a:rPr lang="en-US" smtClean="0"/>
              <a:t>35</a:t>
            </a:fld>
            <a:endParaRPr lang="en-US"/>
          </a:p>
        </p:txBody>
      </p:sp>
    </p:spTree>
    <p:extLst>
      <p:ext uri="{BB962C8B-B14F-4D97-AF65-F5344CB8AC3E}">
        <p14:creationId xmlns:p14="http://schemas.microsoft.com/office/powerpoint/2010/main" val="3438762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3810000" y="2209800"/>
            <a:ext cx="1676400" cy="838200"/>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1005ECF9-F34D-A640-923E-C5EF64CFCEF2}" type="slidenum">
              <a:rPr lang="en-US" smtClean="0"/>
              <a:t>4</a:t>
            </a:fld>
            <a:endParaRPr lang="en-US"/>
          </a:p>
        </p:txBody>
      </p:sp>
      <p:sp>
        <p:nvSpPr>
          <p:cNvPr id="6" name="Rectangle 5"/>
          <p:cNvSpPr/>
          <p:nvPr/>
        </p:nvSpPr>
        <p:spPr>
          <a:xfrm>
            <a:off x="1981200" y="4953000"/>
            <a:ext cx="5181599" cy="1371600"/>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  </a:t>
            </a:r>
            <a:r>
              <a:rPr lang="en-US" b="1" dirty="0" smtClean="0">
                <a:solidFill>
                  <a:schemeClr val="tx1"/>
                </a:solidFill>
              </a:rPr>
              <a:t>“P” </a:t>
            </a:r>
            <a:r>
              <a:rPr lang="en-US" dirty="0" smtClean="0">
                <a:solidFill>
                  <a:schemeClr val="tx1"/>
                </a:solidFill>
              </a:rPr>
              <a:t>Shows the Typical Justification of Natural Israel. </a:t>
            </a:r>
            <a:endParaRPr lang="en-US" dirty="0">
              <a:solidFill>
                <a:schemeClr val="tx1"/>
              </a:solidFill>
            </a:endParaRPr>
          </a:p>
        </p:txBody>
      </p:sp>
      <p:grpSp>
        <p:nvGrpSpPr>
          <p:cNvPr id="10" name="Group 9"/>
          <p:cNvGrpSpPr/>
          <p:nvPr/>
        </p:nvGrpSpPr>
        <p:grpSpPr>
          <a:xfrm>
            <a:off x="2286000" y="1257300"/>
            <a:ext cx="5257800" cy="1562100"/>
            <a:chOff x="1905000" y="1257300"/>
            <a:chExt cx="5638800" cy="1409700"/>
          </a:xfrm>
        </p:grpSpPr>
        <p:sp>
          <p:nvSpPr>
            <p:cNvPr id="2" name="Left Bracket 1"/>
            <p:cNvSpPr/>
            <p:nvPr/>
          </p:nvSpPr>
          <p:spPr>
            <a:xfrm rot="5400000">
              <a:off x="4381500" y="-495300"/>
              <a:ext cx="685800" cy="5638800"/>
            </a:xfrm>
            <a:prstGeom prst="leftBracket">
              <a:avLst/>
            </a:prstGeom>
            <a:ln w="76200" cmpd="sng">
              <a:solidFill>
                <a:srgbClr val="4F81B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ectangle 8"/>
            <p:cNvSpPr/>
            <p:nvPr/>
          </p:nvSpPr>
          <p:spPr>
            <a:xfrm>
              <a:off x="5559286" y="1257300"/>
              <a:ext cx="1524001" cy="685800"/>
            </a:xfrm>
            <a:prstGeom prst="rect">
              <a:avLst/>
            </a:prstGeom>
            <a:effectLst>
              <a:outerShdw blurRad="40000" dist="23000" dir="5400000" rotWithShape="0">
                <a:srgbClr val="000000">
                  <a:alpha val="35000"/>
                </a:srgbClr>
              </a:outerShdw>
              <a:softEdge rad="1524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1845 Years</a:t>
              </a:r>
              <a:endParaRPr lang="en-US" dirty="0">
                <a:solidFill>
                  <a:schemeClr val="tx1"/>
                </a:solidFill>
              </a:endParaRPr>
            </a:p>
          </p:txBody>
        </p:sp>
      </p:grpSp>
    </p:spTree>
    <p:extLst>
      <p:ext uri="{BB962C8B-B14F-4D97-AF65-F5344CB8AC3E}">
        <p14:creationId xmlns:p14="http://schemas.microsoft.com/office/powerpoint/2010/main" val="25506788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3657600" y="3505200"/>
            <a:ext cx="1219200" cy="1371600"/>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1005ECF9-F34D-A640-923E-C5EF64CFCEF2}" type="slidenum">
              <a:rPr lang="en-US" smtClean="0"/>
              <a:t>5</a:t>
            </a:fld>
            <a:endParaRPr lang="en-US"/>
          </a:p>
        </p:txBody>
      </p:sp>
    </p:spTree>
    <p:extLst>
      <p:ext uri="{BB962C8B-B14F-4D97-AF65-F5344CB8AC3E}">
        <p14:creationId xmlns:p14="http://schemas.microsoft.com/office/powerpoint/2010/main" val="30924877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469" y="1568815"/>
            <a:ext cx="3733800" cy="3748796"/>
          </a:xfrm>
          <a:prstGeom prst="rect">
            <a:avLst/>
          </a:prstGeom>
        </p:spPr>
      </p:pic>
      <p:sp>
        <p:nvSpPr>
          <p:cNvPr id="10" name="Line Callout 1 9"/>
          <p:cNvSpPr/>
          <p:nvPr/>
        </p:nvSpPr>
        <p:spPr>
          <a:xfrm>
            <a:off x="609600" y="2209800"/>
            <a:ext cx="1676400" cy="685800"/>
          </a:xfrm>
          <a:prstGeom prst="borderCallout1">
            <a:avLst>
              <a:gd name="adj1" fmla="val -234"/>
              <a:gd name="adj2" fmla="val 99241"/>
              <a:gd name="adj3" fmla="val 82455"/>
              <a:gd name="adj4" fmla="val 129554"/>
            </a:avLst>
          </a:prstGeom>
          <a:ln w="63500">
            <a:prstDash val="solid"/>
          </a:ln>
          <a:effectLst>
            <a:outerShdw blurRad="40000" dist="23000" dir="5400000" sx="37000" sy="37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PLANE “M”</a:t>
            </a:r>
            <a:endParaRPr lang="en-US" sz="2000" dirty="0">
              <a:solidFill>
                <a:srgbClr val="FFFFFF"/>
              </a:solidFill>
            </a:endParaRPr>
          </a:p>
        </p:txBody>
      </p:sp>
      <p:sp>
        <p:nvSpPr>
          <p:cNvPr id="12" name="Line Callout 1 11"/>
          <p:cNvSpPr/>
          <p:nvPr/>
        </p:nvSpPr>
        <p:spPr>
          <a:xfrm>
            <a:off x="609600" y="3505200"/>
            <a:ext cx="1676400" cy="643676"/>
          </a:xfrm>
          <a:prstGeom prst="borderCallout1">
            <a:avLst>
              <a:gd name="adj1" fmla="val 2727"/>
              <a:gd name="adj2" fmla="val 98505"/>
              <a:gd name="adj3" fmla="val 64275"/>
              <a:gd name="adj4" fmla="val 130658"/>
            </a:avLst>
          </a:prstGeom>
          <a:ln w="63500">
            <a:prstDash val="solid"/>
          </a:ln>
          <a:effectLst>
            <a:outerShdw blurRad="40000" dist="23000" dir="5400000" sx="37000" sy="37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PLANE “N”</a:t>
            </a:r>
            <a:endParaRPr lang="en-US" sz="2000" dirty="0">
              <a:solidFill>
                <a:srgbClr val="FFFFFF"/>
              </a:solidFill>
            </a:endParaRPr>
          </a:p>
        </p:txBody>
      </p:sp>
      <p:sp>
        <p:nvSpPr>
          <p:cNvPr id="13" name="Rectangle 12"/>
          <p:cNvSpPr/>
          <p:nvPr/>
        </p:nvSpPr>
        <p:spPr>
          <a:xfrm>
            <a:off x="1219200" y="308127"/>
            <a:ext cx="6705600" cy="1260688"/>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This partial pyramid n, m, p, q united represents the </a:t>
            </a:r>
            <a:r>
              <a:rPr lang="en-US" sz="2000" u="sng" dirty="0" smtClean="0">
                <a:solidFill>
                  <a:srgbClr val="FFFFFF"/>
                </a:solidFill>
              </a:rPr>
              <a:t>Nominal</a:t>
            </a:r>
            <a:r>
              <a:rPr lang="en-US" sz="2000" dirty="0" smtClean="0">
                <a:solidFill>
                  <a:srgbClr val="FFFFFF"/>
                </a:solidFill>
              </a:rPr>
              <a:t> Church down through the gospel age, claiming to be the body of Christ.  </a:t>
            </a:r>
          </a:p>
        </p:txBody>
      </p:sp>
      <p:sp>
        <p:nvSpPr>
          <p:cNvPr id="2" name="Slide Number Placeholder 1"/>
          <p:cNvSpPr>
            <a:spLocks noGrp="1"/>
          </p:cNvSpPr>
          <p:nvPr>
            <p:ph type="sldNum" sz="quarter" idx="12"/>
          </p:nvPr>
        </p:nvSpPr>
        <p:spPr/>
        <p:txBody>
          <a:bodyPr/>
          <a:lstStyle/>
          <a:p>
            <a:fld id="{1005ECF9-F34D-A640-923E-C5EF64CFCEF2}" type="slidenum">
              <a:rPr lang="en-US" smtClean="0"/>
              <a:t>6</a:t>
            </a:fld>
            <a:endParaRPr lang="en-US"/>
          </a:p>
        </p:txBody>
      </p:sp>
      <p:grpSp>
        <p:nvGrpSpPr>
          <p:cNvPr id="8" name="Group 7"/>
          <p:cNvGrpSpPr/>
          <p:nvPr/>
        </p:nvGrpSpPr>
        <p:grpSpPr>
          <a:xfrm>
            <a:off x="4821291" y="1905000"/>
            <a:ext cx="4247742" cy="3048000"/>
            <a:chOff x="4821291" y="1905000"/>
            <a:chExt cx="4247742" cy="3048000"/>
          </a:xfrm>
        </p:grpSpPr>
        <p:sp>
          <p:nvSpPr>
            <p:cNvPr id="6" name="Left Arrow 5"/>
            <p:cNvSpPr/>
            <p:nvPr/>
          </p:nvSpPr>
          <p:spPr>
            <a:xfrm>
              <a:off x="4821291" y="2362200"/>
              <a:ext cx="1295400" cy="457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m</a:t>
              </a:r>
              <a:endParaRPr lang="en-US" sz="2400" dirty="0"/>
            </a:p>
          </p:txBody>
        </p:sp>
        <p:sp>
          <p:nvSpPr>
            <p:cNvPr id="15" name="Rectangle 14"/>
            <p:cNvSpPr/>
            <p:nvPr/>
          </p:nvSpPr>
          <p:spPr>
            <a:xfrm>
              <a:off x="6630633" y="1905000"/>
              <a:ext cx="2438400" cy="3048000"/>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Matt 25:1-3 “And five of them were wise, and five were foolish.  They that were foolish took their lamps, and took no oil with them.”</a:t>
              </a:r>
            </a:p>
          </p:txBody>
        </p:sp>
      </p:grpSp>
      <p:grpSp>
        <p:nvGrpSpPr>
          <p:cNvPr id="18" name="Group 17"/>
          <p:cNvGrpSpPr/>
          <p:nvPr/>
        </p:nvGrpSpPr>
        <p:grpSpPr>
          <a:xfrm>
            <a:off x="4833094" y="2590800"/>
            <a:ext cx="4051310" cy="1676400"/>
            <a:chOff x="4833094" y="2590800"/>
            <a:chExt cx="4051310" cy="1676400"/>
          </a:xfrm>
        </p:grpSpPr>
        <p:sp>
          <p:nvSpPr>
            <p:cNvPr id="9" name="Left Arrow 8"/>
            <p:cNvSpPr/>
            <p:nvPr/>
          </p:nvSpPr>
          <p:spPr>
            <a:xfrm>
              <a:off x="4833094" y="3810000"/>
              <a:ext cx="1295400" cy="457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q</a:t>
              </a:r>
              <a:endParaRPr lang="en-US" sz="2400" dirty="0"/>
            </a:p>
          </p:txBody>
        </p:sp>
        <p:sp>
          <p:nvSpPr>
            <p:cNvPr id="17" name="Rectangle 16"/>
            <p:cNvSpPr/>
            <p:nvPr/>
          </p:nvSpPr>
          <p:spPr>
            <a:xfrm>
              <a:off x="6750804" y="2590800"/>
              <a:ext cx="2133600" cy="1606976"/>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Wolves in Sheep’s clothing</a:t>
              </a:r>
            </a:p>
          </p:txBody>
        </p:sp>
      </p:grpSp>
      <p:grpSp>
        <p:nvGrpSpPr>
          <p:cNvPr id="16" name="Group 15"/>
          <p:cNvGrpSpPr/>
          <p:nvPr/>
        </p:nvGrpSpPr>
        <p:grpSpPr>
          <a:xfrm>
            <a:off x="4821291" y="2167298"/>
            <a:ext cx="4082918" cy="2938102"/>
            <a:chOff x="4821291" y="2167298"/>
            <a:chExt cx="4082918" cy="2938102"/>
          </a:xfrm>
        </p:grpSpPr>
        <p:sp>
          <p:nvSpPr>
            <p:cNvPr id="7" name="Left Arrow 6"/>
            <p:cNvSpPr/>
            <p:nvPr/>
          </p:nvSpPr>
          <p:spPr>
            <a:xfrm>
              <a:off x="4821291" y="3048000"/>
              <a:ext cx="1295400" cy="457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p</a:t>
              </a:r>
              <a:endParaRPr lang="en-US" sz="2400" dirty="0"/>
            </a:p>
          </p:txBody>
        </p:sp>
        <p:sp>
          <p:nvSpPr>
            <p:cNvPr id="14" name="Rectangle 13"/>
            <p:cNvSpPr/>
            <p:nvPr/>
          </p:nvSpPr>
          <p:spPr>
            <a:xfrm>
              <a:off x="6833357" y="2167298"/>
              <a:ext cx="2070852" cy="2938102"/>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Those of the “p” class receive the grace – favor – “justification” of God in vain.  2 Cor. 6:1</a:t>
              </a:r>
            </a:p>
          </p:txBody>
        </p:sp>
      </p:grpSp>
      <p:grpSp>
        <p:nvGrpSpPr>
          <p:cNvPr id="5" name="Group 4"/>
          <p:cNvGrpSpPr/>
          <p:nvPr/>
        </p:nvGrpSpPr>
        <p:grpSpPr>
          <a:xfrm>
            <a:off x="4821291" y="1568815"/>
            <a:ext cx="4135491" cy="3841385"/>
            <a:chOff x="4724400" y="1568815"/>
            <a:chExt cx="4135491" cy="3841385"/>
          </a:xfrm>
        </p:grpSpPr>
        <p:sp>
          <p:nvSpPr>
            <p:cNvPr id="4" name="Left Arrow 3"/>
            <p:cNvSpPr/>
            <p:nvPr/>
          </p:nvSpPr>
          <p:spPr>
            <a:xfrm>
              <a:off x="4724400" y="2133600"/>
              <a:ext cx="1295400" cy="457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n</a:t>
              </a:r>
              <a:endParaRPr lang="en-US" sz="2400" dirty="0"/>
            </a:p>
          </p:txBody>
        </p:sp>
        <p:sp>
          <p:nvSpPr>
            <p:cNvPr id="11" name="Rectangle 10"/>
            <p:cNvSpPr/>
            <p:nvPr/>
          </p:nvSpPr>
          <p:spPr>
            <a:xfrm>
              <a:off x="6553200" y="1568815"/>
              <a:ext cx="2306691" cy="3841385"/>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The “little flock” of consecrated children of the heavenly father down through the Gospel Age.  </a:t>
              </a:r>
            </a:p>
            <a:p>
              <a:pPr algn="ctr"/>
              <a:endParaRPr lang="en-US" sz="2000" dirty="0">
                <a:solidFill>
                  <a:srgbClr val="FFFFFF"/>
                </a:solidFill>
              </a:endParaRPr>
            </a:p>
            <a:p>
              <a:pPr algn="ctr"/>
              <a:r>
                <a:rPr lang="en-US" sz="2000" dirty="0" smtClean="0">
                  <a:solidFill>
                    <a:srgbClr val="FFFFFF"/>
                  </a:solidFill>
                </a:rPr>
                <a:t>Rev. 2:10 Be thou faithful unto death and I will give thee a crown of life</a:t>
              </a:r>
            </a:p>
          </p:txBody>
        </p:sp>
      </p:grpSp>
    </p:spTree>
    <p:extLst>
      <p:ext uri="{BB962C8B-B14F-4D97-AF65-F5344CB8AC3E}">
        <p14:creationId xmlns:p14="http://schemas.microsoft.com/office/powerpoint/2010/main" val="36166657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1+#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1+#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LAN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842305"/>
            <a:ext cx="8915400" cy="3491695"/>
          </a:xfrm>
          <a:prstGeom prst="rect">
            <a:avLst/>
          </a:prstGeom>
        </p:spPr>
      </p:pic>
      <p:grpSp>
        <p:nvGrpSpPr>
          <p:cNvPr id="3" name="Group 2"/>
          <p:cNvGrpSpPr/>
          <p:nvPr/>
        </p:nvGrpSpPr>
        <p:grpSpPr>
          <a:xfrm>
            <a:off x="533400" y="457200"/>
            <a:ext cx="8229600" cy="4267200"/>
            <a:chOff x="457200" y="457200"/>
            <a:chExt cx="8229600" cy="4267200"/>
          </a:xfrm>
        </p:grpSpPr>
        <p:sp>
          <p:nvSpPr>
            <p:cNvPr id="5" name="Rounded Rectangle 4"/>
            <p:cNvSpPr/>
            <p:nvPr/>
          </p:nvSpPr>
          <p:spPr>
            <a:xfrm>
              <a:off x="457200" y="4495800"/>
              <a:ext cx="8229600" cy="228600"/>
            </a:xfrm>
            <a:prstGeom prst="roundRect">
              <a:avLst/>
            </a:prstGeom>
            <a:solidFill>
              <a:schemeClr val="accent1">
                <a:alpha val="2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ine Callout 1 10"/>
            <p:cNvSpPr/>
            <p:nvPr/>
          </p:nvSpPr>
          <p:spPr>
            <a:xfrm>
              <a:off x="4953000" y="2667000"/>
              <a:ext cx="1676400" cy="1092597"/>
            </a:xfrm>
            <a:prstGeom prst="borderCallout1">
              <a:avLst>
                <a:gd name="adj1" fmla="val 98642"/>
                <a:gd name="adj2" fmla="val 4363"/>
                <a:gd name="adj3" fmla="val 172840"/>
                <a:gd name="adj4" fmla="val -49536"/>
              </a:avLst>
            </a:prstGeom>
            <a:ln w="38100">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PLANE “M”</a:t>
              </a:r>
              <a:endParaRPr lang="en-US" sz="2000" dirty="0">
                <a:solidFill>
                  <a:srgbClr val="FFFFFF"/>
                </a:solidFill>
              </a:endParaRPr>
            </a:p>
          </p:txBody>
        </p:sp>
        <p:sp>
          <p:nvSpPr>
            <p:cNvPr id="12" name="Rectangle 11"/>
            <p:cNvSpPr/>
            <p:nvPr/>
          </p:nvSpPr>
          <p:spPr>
            <a:xfrm>
              <a:off x="1219200" y="457200"/>
              <a:ext cx="6705600" cy="1260688"/>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  “</a:t>
              </a:r>
              <a:r>
                <a:rPr lang="en-US" sz="2000" b="1" dirty="0" smtClean="0">
                  <a:solidFill>
                    <a:srgbClr val="FFFFFF"/>
                  </a:solidFill>
                </a:rPr>
                <a:t>Plane M</a:t>
              </a:r>
              <a:r>
                <a:rPr lang="en-US" sz="2000" dirty="0" smtClean="0">
                  <a:solidFill>
                    <a:srgbClr val="FFFFFF"/>
                  </a:solidFill>
                </a:rPr>
                <a:t>”  Having consecrated </a:t>
              </a:r>
              <a:r>
                <a:rPr lang="en-US" sz="2000" i="1" dirty="0" smtClean="0">
                  <a:solidFill>
                    <a:srgbClr val="FFFFFF"/>
                  </a:solidFill>
                </a:rPr>
                <a:t>all</a:t>
              </a:r>
              <a:r>
                <a:rPr lang="en-US" sz="2000" dirty="0" smtClean="0">
                  <a:solidFill>
                    <a:srgbClr val="FFFFFF"/>
                  </a:solidFill>
                </a:rPr>
                <a:t>, we are begotten of the Spirit.</a:t>
              </a:r>
            </a:p>
          </p:txBody>
        </p:sp>
      </p:grpSp>
      <p:sp>
        <p:nvSpPr>
          <p:cNvPr id="2" name="Slide Number Placeholder 1"/>
          <p:cNvSpPr>
            <a:spLocks noGrp="1"/>
          </p:cNvSpPr>
          <p:nvPr>
            <p:ph type="sldNum" sz="quarter" idx="12"/>
          </p:nvPr>
        </p:nvSpPr>
        <p:spPr/>
        <p:txBody>
          <a:bodyPr/>
          <a:lstStyle/>
          <a:p>
            <a:fld id="{1005ECF9-F34D-A640-923E-C5EF64CFCEF2}" type="slidenum">
              <a:rPr lang="en-US" smtClean="0"/>
              <a:t>7</a:t>
            </a:fld>
            <a:endParaRPr lang="en-US"/>
          </a:p>
        </p:txBody>
      </p:sp>
    </p:spTree>
    <p:extLst>
      <p:ext uri="{BB962C8B-B14F-4D97-AF65-F5344CB8AC3E}">
        <p14:creationId xmlns:p14="http://schemas.microsoft.com/office/powerpoint/2010/main" val="30506164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469" y="1568815"/>
            <a:ext cx="3733800" cy="3748796"/>
          </a:xfrm>
          <a:prstGeom prst="rect">
            <a:avLst/>
          </a:prstGeom>
        </p:spPr>
      </p:pic>
      <p:sp>
        <p:nvSpPr>
          <p:cNvPr id="10" name="Line Callout 1 9"/>
          <p:cNvSpPr/>
          <p:nvPr/>
        </p:nvSpPr>
        <p:spPr>
          <a:xfrm>
            <a:off x="609600" y="2209800"/>
            <a:ext cx="1676400" cy="685800"/>
          </a:xfrm>
          <a:prstGeom prst="borderCallout1">
            <a:avLst>
              <a:gd name="adj1" fmla="val -234"/>
              <a:gd name="adj2" fmla="val 99241"/>
              <a:gd name="adj3" fmla="val 82455"/>
              <a:gd name="adj4" fmla="val 129554"/>
            </a:avLst>
          </a:prstGeom>
          <a:ln w="63500">
            <a:prstDash val="solid"/>
          </a:ln>
          <a:effectLst>
            <a:outerShdw blurRad="40000" dist="23000" dir="5400000" sx="37000" sy="37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PLANE “M”</a:t>
            </a:r>
            <a:endParaRPr lang="en-US" sz="2000" dirty="0">
              <a:solidFill>
                <a:srgbClr val="FFFFFF"/>
              </a:solidFill>
            </a:endParaRPr>
          </a:p>
        </p:txBody>
      </p:sp>
      <p:sp>
        <p:nvSpPr>
          <p:cNvPr id="12" name="Line Callout 1 11"/>
          <p:cNvSpPr/>
          <p:nvPr/>
        </p:nvSpPr>
        <p:spPr>
          <a:xfrm>
            <a:off x="609600" y="3505200"/>
            <a:ext cx="1676400" cy="643676"/>
          </a:xfrm>
          <a:prstGeom prst="borderCallout1">
            <a:avLst>
              <a:gd name="adj1" fmla="val 2727"/>
              <a:gd name="adj2" fmla="val 98505"/>
              <a:gd name="adj3" fmla="val 64275"/>
              <a:gd name="adj4" fmla="val 130658"/>
            </a:avLst>
          </a:prstGeom>
          <a:ln w="63500">
            <a:prstDash val="solid"/>
          </a:ln>
          <a:effectLst>
            <a:outerShdw blurRad="40000" dist="23000" dir="5400000" sx="37000" sy="37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PLANE “N”</a:t>
            </a:r>
            <a:endParaRPr lang="en-US" sz="2000" dirty="0">
              <a:solidFill>
                <a:srgbClr val="FFFFFF"/>
              </a:solidFill>
            </a:endParaRPr>
          </a:p>
        </p:txBody>
      </p:sp>
      <p:sp>
        <p:nvSpPr>
          <p:cNvPr id="13" name="Rectangle 12"/>
          <p:cNvSpPr/>
          <p:nvPr/>
        </p:nvSpPr>
        <p:spPr>
          <a:xfrm>
            <a:off x="1676400" y="308127"/>
            <a:ext cx="5791200" cy="834873"/>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Wheat and Tares grow together.</a:t>
            </a:r>
          </a:p>
        </p:txBody>
      </p:sp>
      <p:sp>
        <p:nvSpPr>
          <p:cNvPr id="2" name="Slide Number Placeholder 1"/>
          <p:cNvSpPr>
            <a:spLocks noGrp="1"/>
          </p:cNvSpPr>
          <p:nvPr>
            <p:ph type="sldNum" sz="quarter" idx="12"/>
          </p:nvPr>
        </p:nvSpPr>
        <p:spPr/>
        <p:txBody>
          <a:bodyPr/>
          <a:lstStyle/>
          <a:p>
            <a:fld id="{1005ECF9-F34D-A640-923E-C5EF64CFCEF2}" type="slidenum">
              <a:rPr lang="en-US" smtClean="0"/>
              <a:t>8</a:t>
            </a:fld>
            <a:endParaRPr lang="en-US"/>
          </a:p>
        </p:txBody>
      </p:sp>
      <p:grpSp>
        <p:nvGrpSpPr>
          <p:cNvPr id="22" name="Group 21"/>
          <p:cNvGrpSpPr/>
          <p:nvPr/>
        </p:nvGrpSpPr>
        <p:grpSpPr>
          <a:xfrm>
            <a:off x="3733800" y="1851207"/>
            <a:ext cx="4890252" cy="1084603"/>
            <a:chOff x="3733800" y="1851207"/>
            <a:chExt cx="4890252" cy="1084603"/>
          </a:xfrm>
        </p:grpSpPr>
        <p:sp>
          <p:nvSpPr>
            <p:cNvPr id="14" name="Rectangle 13"/>
            <p:cNvSpPr/>
            <p:nvPr/>
          </p:nvSpPr>
          <p:spPr>
            <a:xfrm>
              <a:off x="6553200" y="1851207"/>
              <a:ext cx="2070852" cy="1044393"/>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The Wheat</a:t>
              </a:r>
            </a:p>
          </p:txBody>
        </p:sp>
        <p:sp>
          <p:nvSpPr>
            <p:cNvPr id="20" name="Oval 19"/>
            <p:cNvSpPr/>
            <p:nvPr/>
          </p:nvSpPr>
          <p:spPr>
            <a:xfrm>
              <a:off x="3733800" y="2133600"/>
              <a:ext cx="1676400" cy="802210"/>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3053746" y="1568815"/>
            <a:ext cx="5669350" cy="3466403"/>
            <a:chOff x="3053746" y="1568815"/>
            <a:chExt cx="5669350" cy="3466403"/>
          </a:xfrm>
        </p:grpSpPr>
        <p:sp>
          <p:nvSpPr>
            <p:cNvPr id="19" name="Oval 18"/>
            <p:cNvSpPr/>
            <p:nvPr/>
          </p:nvSpPr>
          <p:spPr>
            <a:xfrm>
              <a:off x="3053746" y="2701076"/>
              <a:ext cx="2971800" cy="1947124"/>
            </a:xfrm>
            <a:prstGeom prst="ellipse">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6553200" y="1568815"/>
              <a:ext cx="2169896" cy="3466403"/>
            </a:xfrm>
            <a:prstGeom prst="rect">
              <a:avLst/>
            </a:prstGeom>
            <a:effectLst>
              <a:outerShdw blurRad="40000" dist="23000" dir="5400000" rotWithShape="0">
                <a:srgbClr val="000000">
                  <a:alpha val="35000"/>
                </a:srgbClr>
              </a:outerShdw>
              <a:softEdge rad="2032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FFFFFF"/>
                  </a:solidFill>
                </a:rPr>
                <a:t>All of class “q”, and many of </a:t>
              </a:r>
              <a:r>
                <a:rPr lang="en-US" sz="2000" dirty="0" err="1" smtClean="0">
                  <a:solidFill>
                    <a:srgbClr val="FFFFFF"/>
                  </a:solidFill>
                </a:rPr>
                <a:t>class”p</a:t>
              </a:r>
              <a:r>
                <a:rPr lang="en-US" sz="2000" dirty="0" smtClean="0">
                  <a:solidFill>
                    <a:srgbClr val="FFFFFF"/>
                  </a:solidFill>
                </a:rPr>
                <a:t>”, are therefore “tares”; for “no man can serve two masters,” and “his </a:t>
              </a:r>
              <a:r>
                <a:rPr lang="en-US" sz="2000" dirty="0" err="1" smtClean="0">
                  <a:solidFill>
                    <a:srgbClr val="FFFFFF"/>
                  </a:solidFill>
                </a:rPr>
                <a:t>servats</a:t>
              </a:r>
              <a:r>
                <a:rPr lang="en-US" sz="2000" dirty="0" smtClean="0">
                  <a:solidFill>
                    <a:srgbClr val="FFFFFF"/>
                  </a:solidFill>
                </a:rPr>
                <a:t> you are to whom you render service.”</a:t>
              </a:r>
            </a:p>
          </p:txBody>
        </p:sp>
      </p:grpSp>
      <p:pic>
        <p:nvPicPr>
          <p:cNvPr id="4" name="Picture 3" descr="018-nv-wheat-tares.jpg"/>
          <p:cNvPicPr>
            <a:picLocks noChangeAspect="1"/>
          </p:cNvPicPr>
          <p:nvPr/>
        </p:nvPicPr>
        <p:blipFill rotWithShape="1">
          <a:blip r:embed="rId3">
            <a:extLst>
              <a:ext uri="{28A0092B-C50C-407E-A947-70E740481C1C}">
                <a14:useLocalDpi xmlns:a14="http://schemas.microsoft.com/office/drawing/2010/main" val="0"/>
              </a:ext>
            </a:extLst>
          </a:blip>
          <a:srcRect l="7727" b="748"/>
          <a:stretch/>
        </p:blipFill>
        <p:spPr>
          <a:xfrm>
            <a:off x="457200" y="142719"/>
            <a:ext cx="8229600" cy="6639081"/>
          </a:xfrm>
          <a:prstGeom prst="rect">
            <a:avLst/>
          </a:prstGeom>
        </p:spPr>
      </p:pic>
    </p:spTree>
    <p:extLst>
      <p:ext uri="{BB962C8B-B14F-4D97-AF65-F5344CB8AC3E}">
        <p14:creationId xmlns:p14="http://schemas.microsoft.com/office/powerpoint/2010/main" val="35216147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1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05ECF9-F34D-A640-923E-C5EF64CFCEF2}" type="slidenum">
              <a:rPr lang="en-US" smtClean="0"/>
              <a:t>9</a:t>
            </a:fld>
            <a:endParaRPr lang="en-US"/>
          </a:p>
        </p:txBody>
      </p:sp>
      <p:pic>
        <p:nvPicPr>
          <p:cNvPr id="5" name="Picture 4" descr="3269089-487550-separating-the-wheat-from-the-chaff.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85800"/>
            <a:ext cx="7684104" cy="5378873"/>
          </a:xfrm>
          <a:prstGeom prst="rect">
            <a:avLst/>
          </a:prstGeom>
        </p:spPr>
      </p:pic>
    </p:spTree>
    <p:extLst>
      <p:ext uri="{BB962C8B-B14F-4D97-AF65-F5344CB8AC3E}">
        <p14:creationId xmlns:p14="http://schemas.microsoft.com/office/powerpoint/2010/main" val="36019366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48582</TotalTime>
  <Words>1305</Words>
  <Application>Microsoft Macintosh PowerPoint</Application>
  <PresentationFormat>On-screen Show (4:3)</PresentationFormat>
  <Paragraphs>164</Paragraphs>
  <Slides>35</Slides>
  <Notes>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inspirational life</dc:title>
  <dc:creator>Robert Long</dc:creator>
  <cp:lastModifiedBy>Robert Long</cp:lastModifiedBy>
  <cp:revision>776</cp:revision>
  <dcterms:created xsi:type="dcterms:W3CDTF">2011-05-11T06:14:41Z</dcterms:created>
  <dcterms:modified xsi:type="dcterms:W3CDTF">2019-04-07T08:17:07Z</dcterms:modified>
</cp:coreProperties>
</file>